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69" r:id="rId3"/>
    <p:sldId id="258" r:id="rId4"/>
    <p:sldId id="267" r:id="rId5"/>
    <p:sldId id="279" r:id="rId6"/>
    <p:sldId id="280" r:id="rId7"/>
    <p:sldId id="265" r:id="rId8"/>
    <p:sldId id="283" r:id="rId9"/>
    <p:sldId id="285" r:id="rId10"/>
    <p:sldId id="286" r:id="rId11"/>
    <p:sldId id="287" r:id="rId12"/>
    <p:sldId id="284" r:id="rId13"/>
    <p:sldId id="266" r:id="rId14"/>
    <p:sldId id="276" r:id="rId15"/>
    <p:sldId id="277" r:id="rId16"/>
    <p:sldId id="281" r:id="rId17"/>
    <p:sldId id="282" r:id="rId18"/>
  </p:sldIdLst>
  <p:sldSz cx="12192000" cy="6858000"/>
  <p:notesSz cx="6858000" cy="9144000"/>
  <p:defaultTex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88008B80-C723-4209-945E-0894BD3A604C}">
          <p14:sldIdLst>
            <p14:sldId id="256"/>
            <p14:sldId id="269"/>
            <p14:sldId id="258"/>
            <p14:sldId id="267"/>
            <p14:sldId id="279"/>
            <p14:sldId id="280"/>
            <p14:sldId id="265"/>
            <p14:sldId id="283"/>
            <p14:sldId id="285"/>
            <p14:sldId id="286"/>
            <p14:sldId id="287"/>
            <p14:sldId id="284"/>
            <p14:sldId id="266"/>
            <p14:sldId id="276"/>
            <p14:sldId id="277"/>
            <p14:sldId id="281"/>
            <p14:sldId id="282"/>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atarína Kováčová-OMPaVV" initials="KKO" lastIdx="1" clrIdx="0">
    <p:extLst>
      <p:ext uri="{19B8F6BF-5375-455C-9EA6-DF929625EA0E}">
        <p15:presenceInfo xmlns:p15="http://schemas.microsoft.com/office/powerpoint/2012/main" userId="S::katarina.kovacova2@nppc.sk::20aa78b6-7e1c-4ff2-87e4-a585c05037f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55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6" d="100"/>
          <a:sy n="76" d="100"/>
        </p:scale>
        <p:origin x="720"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objekt pre hlavičk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k-SK"/>
          </a:p>
        </p:txBody>
      </p:sp>
      <p:sp>
        <p:nvSpPr>
          <p:cNvPr id="3" name="Zástupný objekt pre dá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ECE20DA-0C14-4342-B0AF-4BD8F0A0EEE9}" type="datetimeFigureOut">
              <a:rPr lang="sk-SK" smtClean="0"/>
              <a:t>13. 11. 2023</a:t>
            </a:fld>
            <a:endParaRPr lang="sk-SK"/>
          </a:p>
        </p:txBody>
      </p:sp>
      <p:sp>
        <p:nvSpPr>
          <p:cNvPr id="4" name="Zástupný objekt pre obrázok snímky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k-SK"/>
          </a:p>
        </p:txBody>
      </p:sp>
      <p:sp>
        <p:nvSpPr>
          <p:cNvPr id="5" name="Zástupný objekt pre poznámky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6" name="Zástupný objekt pre pät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k-SK"/>
          </a:p>
        </p:txBody>
      </p:sp>
      <p:sp>
        <p:nvSpPr>
          <p:cNvPr id="7" name="Zástupný objekt pre číslo snímky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6261F2-5D44-4FA9-ABBB-5B9FE3437DB7}" type="slidenum">
              <a:rPr lang="sk-SK" smtClean="0"/>
              <a:t>‹#›</a:t>
            </a:fld>
            <a:endParaRPr lang="sk-SK"/>
          </a:p>
        </p:txBody>
      </p:sp>
    </p:spTree>
    <p:extLst>
      <p:ext uri="{BB962C8B-B14F-4D97-AF65-F5344CB8AC3E}">
        <p14:creationId xmlns:p14="http://schemas.microsoft.com/office/powerpoint/2010/main" val="16688761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á snímka">
    <p:spTree>
      <p:nvGrpSpPr>
        <p:cNvPr id="1" name=""/>
        <p:cNvGrpSpPr/>
        <p:nvPr/>
      </p:nvGrpSpPr>
      <p:grpSpPr>
        <a:xfrm>
          <a:off x="0" y="0"/>
          <a:ext cx="0" cy="0"/>
          <a:chOff x="0" y="0"/>
          <a:chExt cx="0" cy="0"/>
        </a:xfrm>
      </p:grpSpPr>
      <p:sp>
        <p:nvSpPr>
          <p:cNvPr id="2" name="Nadpis 1"/>
          <p:cNvSpPr>
            <a:spLocks noGrp="1"/>
          </p:cNvSpPr>
          <p:nvPr>
            <p:ph type="ctrTitle"/>
          </p:nvPr>
        </p:nvSpPr>
        <p:spPr>
          <a:xfrm>
            <a:off x="1524000" y="1122363"/>
            <a:ext cx="9144000" cy="2387600"/>
          </a:xfrm>
        </p:spPr>
        <p:txBody>
          <a:bodyPr anchor="b"/>
          <a:lstStyle>
            <a:lvl1pPr algn="ctr">
              <a:defRPr sz="6000"/>
            </a:lvl1pPr>
          </a:lstStyle>
          <a:p>
            <a:r>
              <a:rPr lang="sk-SK"/>
              <a:t>Upravte štýly predlohy textu</a:t>
            </a:r>
          </a:p>
        </p:txBody>
      </p:sp>
      <p:sp>
        <p:nvSpPr>
          <p:cNvPr id="3" name="Podnadpis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k-SK"/>
              <a:t>Kliknutím upravte štýl predlohy podnadpisov</a:t>
            </a:r>
          </a:p>
        </p:txBody>
      </p:sp>
      <p:sp>
        <p:nvSpPr>
          <p:cNvPr id="4" name="Zástupný objekt pre dátum 3"/>
          <p:cNvSpPr>
            <a:spLocks noGrp="1"/>
          </p:cNvSpPr>
          <p:nvPr>
            <p:ph type="dt" sz="half" idx="10"/>
          </p:nvPr>
        </p:nvSpPr>
        <p:spPr/>
        <p:txBody>
          <a:bodyPr/>
          <a:lstStyle/>
          <a:p>
            <a:fld id="{CABE631D-F681-4BD4-B900-30BF145D6696}" type="datetimeFigureOut">
              <a:rPr lang="sk-SK" smtClean="0"/>
              <a:t>13. 11. 2023</a:t>
            </a:fld>
            <a:endParaRPr lang="sk-SK"/>
          </a:p>
        </p:txBody>
      </p:sp>
      <p:sp>
        <p:nvSpPr>
          <p:cNvPr id="5" name="Zástupný objekt pre pätu 4"/>
          <p:cNvSpPr>
            <a:spLocks noGrp="1"/>
          </p:cNvSpPr>
          <p:nvPr>
            <p:ph type="ftr" sz="quarter" idx="11"/>
          </p:nvPr>
        </p:nvSpPr>
        <p:spPr/>
        <p:txBody>
          <a:bodyPr/>
          <a:lstStyle/>
          <a:p>
            <a:endParaRPr lang="sk-SK"/>
          </a:p>
        </p:txBody>
      </p:sp>
      <p:sp>
        <p:nvSpPr>
          <p:cNvPr id="6" name="Zástupný objekt pre číslo snímky 5"/>
          <p:cNvSpPr>
            <a:spLocks noGrp="1"/>
          </p:cNvSpPr>
          <p:nvPr>
            <p:ph type="sldNum" sz="quarter" idx="12"/>
          </p:nvPr>
        </p:nvSpPr>
        <p:spPr/>
        <p:txBody>
          <a:bodyPr/>
          <a:lstStyle/>
          <a:p>
            <a:fld id="{DE41572A-74AF-400A-9466-A50D192E7674}" type="slidenum">
              <a:rPr lang="sk-SK" smtClean="0"/>
              <a:t>‹#›</a:t>
            </a:fld>
            <a:endParaRPr lang="sk-SK"/>
          </a:p>
        </p:txBody>
      </p:sp>
    </p:spTree>
    <p:extLst>
      <p:ext uri="{BB962C8B-B14F-4D97-AF65-F5344CB8AC3E}">
        <p14:creationId xmlns:p14="http://schemas.microsoft.com/office/powerpoint/2010/main" val="21185166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z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a:t>Upravte štýly predlohy textu</a:t>
            </a:r>
          </a:p>
        </p:txBody>
      </p:sp>
      <p:sp>
        <p:nvSpPr>
          <p:cNvPr id="3" name="Zástupný objekt pre zvislý text 2"/>
          <p:cNvSpPr>
            <a:spLocks noGrp="1"/>
          </p:cNvSpPr>
          <p:nvPr>
            <p:ph type="body" orient="vert" idx="1"/>
          </p:nvPr>
        </p:nvSpPr>
        <p:spPr/>
        <p:txBody>
          <a:bodyPr vert="eaVert"/>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objekt pre dátum 3"/>
          <p:cNvSpPr>
            <a:spLocks noGrp="1"/>
          </p:cNvSpPr>
          <p:nvPr>
            <p:ph type="dt" sz="half" idx="10"/>
          </p:nvPr>
        </p:nvSpPr>
        <p:spPr/>
        <p:txBody>
          <a:bodyPr/>
          <a:lstStyle/>
          <a:p>
            <a:fld id="{CABE631D-F681-4BD4-B900-30BF145D6696}" type="datetimeFigureOut">
              <a:rPr lang="sk-SK" smtClean="0"/>
              <a:t>13. 11. 2023</a:t>
            </a:fld>
            <a:endParaRPr lang="sk-SK"/>
          </a:p>
        </p:txBody>
      </p:sp>
      <p:sp>
        <p:nvSpPr>
          <p:cNvPr id="5" name="Zástupný objekt pre pätu 4"/>
          <p:cNvSpPr>
            <a:spLocks noGrp="1"/>
          </p:cNvSpPr>
          <p:nvPr>
            <p:ph type="ftr" sz="quarter" idx="11"/>
          </p:nvPr>
        </p:nvSpPr>
        <p:spPr/>
        <p:txBody>
          <a:bodyPr/>
          <a:lstStyle/>
          <a:p>
            <a:endParaRPr lang="sk-SK"/>
          </a:p>
        </p:txBody>
      </p:sp>
      <p:sp>
        <p:nvSpPr>
          <p:cNvPr id="6" name="Zástupný objekt pre číslo snímky 5"/>
          <p:cNvSpPr>
            <a:spLocks noGrp="1"/>
          </p:cNvSpPr>
          <p:nvPr>
            <p:ph type="sldNum" sz="quarter" idx="12"/>
          </p:nvPr>
        </p:nvSpPr>
        <p:spPr/>
        <p:txBody>
          <a:bodyPr/>
          <a:lstStyle/>
          <a:p>
            <a:fld id="{DE41572A-74AF-400A-9466-A50D192E7674}" type="slidenum">
              <a:rPr lang="sk-SK" smtClean="0"/>
              <a:t>‹#›</a:t>
            </a:fld>
            <a:endParaRPr lang="sk-SK"/>
          </a:p>
        </p:txBody>
      </p:sp>
    </p:spTree>
    <p:extLst>
      <p:ext uri="{BB962C8B-B14F-4D97-AF65-F5344CB8AC3E}">
        <p14:creationId xmlns:p14="http://schemas.microsoft.com/office/powerpoint/2010/main" val="35204464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Zvislý nadpis a text">
    <p:spTree>
      <p:nvGrpSpPr>
        <p:cNvPr id="1" name=""/>
        <p:cNvGrpSpPr/>
        <p:nvPr/>
      </p:nvGrpSpPr>
      <p:grpSpPr>
        <a:xfrm>
          <a:off x="0" y="0"/>
          <a:ext cx="0" cy="0"/>
          <a:chOff x="0" y="0"/>
          <a:chExt cx="0" cy="0"/>
        </a:xfrm>
      </p:grpSpPr>
      <p:sp>
        <p:nvSpPr>
          <p:cNvPr id="2" name="Zvislý nadpis 1"/>
          <p:cNvSpPr>
            <a:spLocks noGrp="1"/>
          </p:cNvSpPr>
          <p:nvPr>
            <p:ph type="title" orient="vert"/>
          </p:nvPr>
        </p:nvSpPr>
        <p:spPr>
          <a:xfrm>
            <a:off x="8724900" y="365125"/>
            <a:ext cx="2628900" cy="5811838"/>
          </a:xfrm>
        </p:spPr>
        <p:txBody>
          <a:bodyPr vert="eaVert"/>
          <a:lstStyle/>
          <a:p>
            <a:r>
              <a:rPr lang="sk-SK"/>
              <a:t>Upravte štýly predlohy textu</a:t>
            </a:r>
          </a:p>
        </p:txBody>
      </p:sp>
      <p:sp>
        <p:nvSpPr>
          <p:cNvPr id="3" name="Zástupný objekt pre zvislý text 2"/>
          <p:cNvSpPr>
            <a:spLocks noGrp="1"/>
          </p:cNvSpPr>
          <p:nvPr>
            <p:ph type="body" orient="vert" idx="1"/>
          </p:nvPr>
        </p:nvSpPr>
        <p:spPr>
          <a:xfrm>
            <a:off x="838200" y="365125"/>
            <a:ext cx="7734300" cy="5811838"/>
          </a:xfrm>
        </p:spPr>
        <p:txBody>
          <a:bodyPr vert="eaVert"/>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objekt pre dátum 3"/>
          <p:cNvSpPr>
            <a:spLocks noGrp="1"/>
          </p:cNvSpPr>
          <p:nvPr>
            <p:ph type="dt" sz="half" idx="10"/>
          </p:nvPr>
        </p:nvSpPr>
        <p:spPr/>
        <p:txBody>
          <a:bodyPr/>
          <a:lstStyle/>
          <a:p>
            <a:fld id="{CABE631D-F681-4BD4-B900-30BF145D6696}" type="datetimeFigureOut">
              <a:rPr lang="sk-SK" smtClean="0"/>
              <a:t>13. 11. 2023</a:t>
            </a:fld>
            <a:endParaRPr lang="sk-SK"/>
          </a:p>
        </p:txBody>
      </p:sp>
      <p:sp>
        <p:nvSpPr>
          <p:cNvPr id="5" name="Zástupný objekt pre pätu 4"/>
          <p:cNvSpPr>
            <a:spLocks noGrp="1"/>
          </p:cNvSpPr>
          <p:nvPr>
            <p:ph type="ftr" sz="quarter" idx="11"/>
          </p:nvPr>
        </p:nvSpPr>
        <p:spPr/>
        <p:txBody>
          <a:bodyPr/>
          <a:lstStyle/>
          <a:p>
            <a:endParaRPr lang="sk-SK"/>
          </a:p>
        </p:txBody>
      </p:sp>
      <p:sp>
        <p:nvSpPr>
          <p:cNvPr id="6" name="Zástupný objekt pre číslo snímky 5"/>
          <p:cNvSpPr>
            <a:spLocks noGrp="1"/>
          </p:cNvSpPr>
          <p:nvPr>
            <p:ph type="sldNum" sz="quarter" idx="12"/>
          </p:nvPr>
        </p:nvSpPr>
        <p:spPr/>
        <p:txBody>
          <a:bodyPr/>
          <a:lstStyle/>
          <a:p>
            <a:fld id="{DE41572A-74AF-400A-9466-A50D192E7674}" type="slidenum">
              <a:rPr lang="sk-SK" smtClean="0"/>
              <a:t>‹#›</a:t>
            </a:fld>
            <a:endParaRPr lang="sk-SK"/>
          </a:p>
        </p:txBody>
      </p:sp>
    </p:spTree>
    <p:extLst>
      <p:ext uri="{BB962C8B-B14F-4D97-AF65-F5344CB8AC3E}">
        <p14:creationId xmlns:p14="http://schemas.microsoft.com/office/powerpoint/2010/main" val="29432558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a:t>Upravte štýly predlohy textu</a:t>
            </a:r>
          </a:p>
        </p:txBody>
      </p:sp>
      <p:sp>
        <p:nvSpPr>
          <p:cNvPr id="3" name="Zástupný objekt pre obsah 2"/>
          <p:cNvSpPr>
            <a:spLocks noGrp="1"/>
          </p:cNvSpPr>
          <p:nvPr>
            <p:ph idx="1"/>
          </p:nvPr>
        </p:nvSpPr>
        <p:spPr/>
        <p:txBody>
          <a:body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objekt pre dátum 3"/>
          <p:cNvSpPr>
            <a:spLocks noGrp="1"/>
          </p:cNvSpPr>
          <p:nvPr>
            <p:ph type="dt" sz="half" idx="10"/>
          </p:nvPr>
        </p:nvSpPr>
        <p:spPr/>
        <p:txBody>
          <a:bodyPr/>
          <a:lstStyle/>
          <a:p>
            <a:fld id="{CABE631D-F681-4BD4-B900-30BF145D6696}" type="datetimeFigureOut">
              <a:rPr lang="sk-SK" smtClean="0"/>
              <a:t>13. 11. 2023</a:t>
            </a:fld>
            <a:endParaRPr lang="sk-SK"/>
          </a:p>
        </p:txBody>
      </p:sp>
      <p:sp>
        <p:nvSpPr>
          <p:cNvPr id="5" name="Zástupný objekt pre pätu 4"/>
          <p:cNvSpPr>
            <a:spLocks noGrp="1"/>
          </p:cNvSpPr>
          <p:nvPr>
            <p:ph type="ftr" sz="quarter" idx="11"/>
          </p:nvPr>
        </p:nvSpPr>
        <p:spPr/>
        <p:txBody>
          <a:bodyPr/>
          <a:lstStyle/>
          <a:p>
            <a:endParaRPr lang="sk-SK"/>
          </a:p>
        </p:txBody>
      </p:sp>
      <p:sp>
        <p:nvSpPr>
          <p:cNvPr id="6" name="Zástupný objekt pre číslo snímky 5"/>
          <p:cNvSpPr>
            <a:spLocks noGrp="1"/>
          </p:cNvSpPr>
          <p:nvPr>
            <p:ph type="sldNum" sz="quarter" idx="12"/>
          </p:nvPr>
        </p:nvSpPr>
        <p:spPr/>
        <p:txBody>
          <a:bodyPr/>
          <a:lstStyle/>
          <a:p>
            <a:fld id="{DE41572A-74AF-400A-9466-A50D192E7674}" type="slidenum">
              <a:rPr lang="sk-SK" smtClean="0"/>
              <a:t>‹#›</a:t>
            </a:fld>
            <a:endParaRPr lang="sk-SK"/>
          </a:p>
        </p:txBody>
      </p:sp>
    </p:spTree>
    <p:extLst>
      <p:ext uri="{BB962C8B-B14F-4D97-AF65-F5344CB8AC3E}">
        <p14:creationId xmlns:p14="http://schemas.microsoft.com/office/powerpoint/2010/main" val="33426207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Hlavička sekcie">
    <p:spTree>
      <p:nvGrpSpPr>
        <p:cNvPr id="1" name=""/>
        <p:cNvGrpSpPr/>
        <p:nvPr/>
      </p:nvGrpSpPr>
      <p:grpSpPr>
        <a:xfrm>
          <a:off x="0" y="0"/>
          <a:ext cx="0" cy="0"/>
          <a:chOff x="0" y="0"/>
          <a:chExt cx="0" cy="0"/>
        </a:xfrm>
      </p:grpSpPr>
      <p:sp>
        <p:nvSpPr>
          <p:cNvPr id="2" name="Nadpis 1"/>
          <p:cNvSpPr>
            <a:spLocks noGrp="1"/>
          </p:cNvSpPr>
          <p:nvPr>
            <p:ph type="title"/>
          </p:nvPr>
        </p:nvSpPr>
        <p:spPr>
          <a:xfrm>
            <a:off x="831850" y="1709738"/>
            <a:ext cx="10515600" cy="2852737"/>
          </a:xfrm>
        </p:spPr>
        <p:txBody>
          <a:bodyPr anchor="b"/>
          <a:lstStyle>
            <a:lvl1pPr>
              <a:defRPr sz="6000"/>
            </a:lvl1pPr>
          </a:lstStyle>
          <a:p>
            <a:r>
              <a:rPr lang="sk-SK"/>
              <a:t>Upravte štýly predlohy textu</a:t>
            </a:r>
          </a:p>
        </p:txBody>
      </p:sp>
      <p:sp>
        <p:nvSpPr>
          <p:cNvPr id="3" name="Zástupný objekt pre tex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k-SK"/>
              <a:t>Upraviť štýly predlohy textu</a:t>
            </a:r>
          </a:p>
        </p:txBody>
      </p:sp>
      <p:sp>
        <p:nvSpPr>
          <p:cNvPr id="4" name="Zástupný objekt pre dátum 3"/>
          <p:cNvSpPr>
            <a:spLocks noGrp="1"/>
          </p:cNvSpPr>
          <p:nvPr>
            <p:ph type="dt" sz="half" idx="10"/>
          </p:nvPr>
        </p:nvSpPr>
        <p:spPr/>
        <p:txBody>
          <a:bodyPr/>
          <a:lstStyle/>
          <a:p>
            <a:fld id="{CABE631D-F681-4BD4-B900-30BF145D6696}" type="datetimeFigureOut">
              <a:rPr lang="sk-SK" smtClean="0"/>
              <a:t>13. 11. 2023</a:t>
            </a:fld>
            <a:endParaRPr lang="sk-SK"/>
          </a:p>
        </p:txBody>
      </p:sp>
      <p:sp>
        <p:nvSpPr>
          <p:cNvPr id="5" name="Zástupný objekt pre pätu 4"/>
          <p:cNvSpPr>
            <a:spLocks noGrp="1"/>
          </p:cNvSpPr>
          <p:nvPr>
            <p:ph type="ftr" sz="quarter" idx="11"/>
          </p:nvPr>
        </p:nvSpPr>
        <p:spPr/>
        <p:txBody>
          <a:bodyPr/>
          <a:lstStyle/>
          <a:p>
            <a:endParaRPr lang="sk-SK"/>
          </a:p>
        </p:txBody>
      </p:sp>
      <p:sp>
        <p:nvSpPr>
          <p:cNvPr id="6" name="Zástupný objekt pre číslo snímky 5"/>
          <p:cNvSpPr>
            <a:spLocks noGrp="1"/>
          </p:cNvSpPr>
          <p:nvPr>
            <p:ph type="sldNum" sz="quarter" idx="12"/>
          </p:nvPr>
        </p:nvSpPr>
        <p:spPr/>
        <p:txBody>
          <a:bodyPr/>
          <a:lstStyle/>
          <a:p>
            <a:fld id="{DE41572A-74AF-400A-9466-A50D192E7674}" type="slidenum">
              <a:rPr lang="sk-SK" smtClean="0"/>
              <a:t>‹#›</a:t>
            </a:fld>
            <a:endParaRPr lang="sk-SK"/>
          </a:p>
        </p:txBody>
      </p:sp>
    </p:spTree>
    <p:extLst>
      <p:ext uri="{BB962C8B-B14F-4D97-AF65-F5344CB8AC3E}">
        <p14:creationId xmlns:p14="http://schemas.microsoft.com/office/powerpoint/2010/main" val="15555546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a:t>Upravte štýly predlohy textu</a:t>
            </a:r>
          </a:p>
        </p:txBody>
      </p:sp>
      <p:sp>
        <p:nvSpPr>
          <p:cNvPr id="3" name="Zástupný objekt pre obsah 2"/>
          <p:cNvSpPr>
            <a:spLocks noGrp="1"/>
          </p:cNvSpPr>
          <p:nvPr>
            <p:ph sz="half" idx="1"/>
          </p:nvPr>
        </p:nvSpPr>
        <p:spPr>
          <a:xfrm>
            <a:off x="838200" y="1825625"/>
            <a:ext cx="5181600" cy="4351338"/>
          </a:xfrm>
        </p:spPr>
        <p:txBody>
          <a:body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objekt pre obsah 3"/>
          <p:cNvSpPr>
            <a:spLocks noGrp="1"/>
          </p:cNvSpPr>
          <p:nvPr>
            <p:ph sz="half" idx="2"/>
          </p:nvPr>
        </p:nvSpPr>
        <p:spPr>
          <a:xfrm>
            <a:off x="6172200" y="1825625"/>
            <a:ext cx="5181600" cy="4351338"/>
          </a:xfrm>
        </p:spPr>
        <p:txBody>
          <a:body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5" name="Zástupný objekt pre dátum 4"/>
          <p:cNvSpPr>
            <a:spLocks noGrp="1"/>
          </p:cNvSpPr>
          <p:nvPr>
            <p:ph type="dt" sz="half" idx="10"/>
          </p:nvPr>
        </p:nvSpPr>
        <p:spPr/>
        <p:txBody>
          <a:bodyPr/>
          <a:lstStyle/>
          <a:p>
            <a:fld id="{CABE631D-F681-4BD4-B900-30BF145D6696}" type="datetimeFigureOut">
              <a:rPr lang="sk-SK" smtClean="0"/>
              <a:t>13. 11. 2023</a:t>
            </a:fld>
            <a:endParaRPr lang="sk-SK"/>
          </a:p>
        </p:txBody>
      </p:sp>
      <p:sp>
        <p:nvSpPr>
          <p:cNvPr id="6" name="Zástupný objekt pre pätu 5"/>
          <p:cNvSpPr>
            <a:spLocks noGrp="1"/>
          </p:cNvSpPr>
          <p:nvPr>
            <p:ph type="ftr" sz="quarter" idx="11"/>
          </p:nvPr>
        </p:nvSpPr>
        <p:spPr/>
        <p:txBody>
          <a:bodyPr/>
          <a:lstStyle/>
          <a:p>
            <a:endParaRPr lang="sk-SK"/>
          </a:p>
        </p:txBody>
      </p:sp>
      <p:sp>
        <p:nvSpPr>
          <p:cNvPr id="7" name="Zástupný objekt pre číslo snímky 6"/>
          <p:cNvSpPr>
            <a:spLocks noGrp="1"/>
          </p:cNvSpPr>
          <p:nvPr>
            <p:ph type="sldNum" sz="quarter" idx="12"/>
          </p:nvPr>
        </p:nvSpPr>
        <p:spPr/>
        <p:txBody>
          <a:bodyPr/>
          <a:lstStyle/>
          <a:p>
            <a:fld id="{DE41572A-74AF-400A-9466-A50D192E7674}" type="slidenum">
              <a:rPr lang="sk-SK" smtClean="0"/>
              <a:t>‹#›</a:t>
            </a:fld>
            <a:endParaRPr lang="sk-SK"/>
          </a:p>
        </p:txBody>
      </p:sp>
    </p:spTree>
    <p:extLst>
      <p:ext uri="{BB962C8B-B14F-4D97-AF65-F5344CB8AC3E}">
        <p14:creationId xmlns:p14="http://schemas.microsoft.com/office/powerpoint/2010/main" val="24452649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anie">
    <p:spTree>
      <p:nvGrpSpPr>
        <p:cNvPr id="1" name=""/>
        <p:cNvGrpSpPr/>
        <p:nvPr/>
      </p:nvGrpSpPr>
      <p:grpSpPr>
        <a:xfrm>
          <a:off x="0" y="0"/>
          <a:ext cx="0" cy="0"/>
          <a:chOff x="0" y="0"/>
          <a:chExt cx="0" cy="0"/>
        </a:xfrm>
      </p:grpSpPr>
      <p:sp>
        <p:nvSpPr>
          <p:cNvPr id="2" name="Nadpis 1"/>
          <p:cNvSpPr>
            <a:spLocks noGrp="1"/>
          </p:cNvSpPr>
          <p:nvPr>
            <p:ph type="title"/>
          </p:nvPr>
        </p:nvSpPr>
        <p:spPr>
          <a:xfrm>
            <a:off x="839788" y="365125"/>
            <a:ext cx="10515600" cy="1325563"/>
          </a:xfrm>
        </p:spPr>
        <p:txBody>
          <a:bodyPr/>
          <a:lstStyle/>
          <a:p>
            <a:r>
              <a:rPr lang="sk-SK"/>
              <a:t>Upravte štýly predlohy textu</a:t>
            </a:r>
          </a:p>
        </p:txBody>
      </p:sp>
      <p:sp>
        <p:nvSpPr>
          <p:cNvPr id="3" name="Zástupný objekt pre tex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Upraviť štýly predlohy textu</a:t>
            </a:r>
          </a:p>
        </p:txBody>
      </p:sp>
      <p:sp>
        <p:nvSpPr>
          <p:cNvPr id="4" name="Zástupný objekt pre obsah 3"/>
          <p:cNvSpPr>
            <a:spLocks noGrp="1"/>
          </p:cNvSpPr>
          <p:nvPr>
            <p:ph sz="half" idx="2"/>
          </p:nvPr>
        </p:nvSpPr>
        <p:spPr>
          <a:xfrm>
            <a:off x="839788" y="2505075"/>
            <a:ext cx="5157787" cy="3684588"/>
          </a:xfrm>
        </p:spPr>
        <p:txBody>
          <a:body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5" name="Zástupný objekt pre tex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Upraviť štýly predlohy textu</a:t>
            </a:r>
          </a:p>
        </p:txBody>
      </p:sp>
      <p:sp>
        <p:nvSpPr>
          <p:cNvPr id="6" name="Zástupný objekt pre obsah 5"/>
          <p:cNvSpPr>
            <a:spLocks noGrp="1"/>
          </p:cNvSpPr>
          <p:nvPr>
            <p:ph sz="quarter" idx="4"/>
          </p:nvPr>
        </p:nvSpPr>
        <p:spPr>
          <a:xfrm>
            <a:off x="6172200" y="2505075"/>
            <a:ext cx="5183188" cy="3684588"/>
          </a:xfrm>
        </p:spPr>
        <p:txBody>
          <a:body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7" name="Zástupný objekt pre dátum 6"/>
          <p:cNvSpPr>
            <a:spLocks noGrp="1"/>
          </p:cNvSpPr>
          <p:nvPr>
            <p:ph type="dt" sz="half" idx="10"/>
          </p:nvPr>
        </p:nvSpPr>
        <p:spPr/>
        <p:txBody>
          <a:bodyPr/>
          <a:lstStyle/>
          <a:p>
            <a:fld id="{CABE631D-F681-4BD4-B900-30BF145D6696}" type="datetimeFigureOut">
              <a:rPr lang="sk-SK" smtClean="0"/>
              <a:t>13. 11. 2023</a:t>
            </a:fld>
            <a:endParaRPr lang="sk-SK"/>
          </a:p>
        </p:txBody>
      </p:sp>
      <p:sp>
        <p:nvSpPr>
          <p:cNvPr id="8" name="Zástupný objekt pre pätu 7"/>
          <p:cNvSpPr>
            <a:spLocks noGrp="1"/>
          </p:cNvSpPr>
          <p:nvPr>
            <p:ph type="ftr" sz="quarter" idx="11"/>
          </p:nvPr>
        </p:nvSpPr>
        <p:spPr/>
        <p:txBody>
          <a:bodyPr/>
          <a:lstStyle/>
          <a:p>
            <a:endParaRPr lang="sk-SK"/>
          </a:p>
        </p:txBody>
      </p:sp>
      <p:sp>
        <p:nvSpPr>
          <p:cNvPr id="9" name="Zástupný objekt pre číslo snímky 8"/>
          <p:cNvSpPr>
            <a:spLocks noGrp="1"/>
          </p:cNvSpPr>
          <p:nvPr>
            <p:ph type="sldNum" sz="quarter" idx="12"/>
          </p:nvPr>
        </p:nvSpPr>
        <p:spPr/>
        <p:txBody>
          <a:bodyPr/>
          <a:lstStyle/>
          <a:p>
            <a:fld id="{DE41572A-74AF-400A-9466-A50D192E7674}" type="slidenum">
              <a:rPr lang="sk-SK" smtClean="0"/>
              <a:t>‹#›</a:t>
            </a:fld>
            <a:endParaRPr lang="sk-SK"/>
          </a:p>
        </p:txBody>
      </p:sp>
    </p:spTree>
    <p:extLst>
      <p:ext uri="{BB962C8B-B14F-4D97-AF65-F5344CB8AC3E}">
        <p14:creationId xmlns:p14="http://schemas.microsoft.com/office/powerpoint/2010/main" val="22949006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Len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a:t>Upravte štýly predlohy textu</a:t>
            </a:r>
          </a:p>
        </p:txBody>
      </p:sp>
      <p:sp>
        <p:nvSpPr>
          <p:cNvPr id="3" name="Zástupný objekt pre dátum 2"/>
          <p:cNvSpPr>
            <a:spLocks noGrp="1"/>
          </p:cNvSpPr>
          <p:nvPr>
            <p:ph type="dt" sz="half" idx="10"/>
          </p:nvPr>
        </p:nvSpPr>
        <p:spPr/>
        <p:txBody>
          <a:bodyPr/>
          <a:lstStyle/>
          <a:p>
            <a:fld id="{CABE631D-F681-4BD4-B900-30BF145D6696}" type="datetimeFigureOut">
              <a:rPr lang="sk-SK" smtClean="0"/>
              <a:t>13. 11. 2023</a:t>
            </a:fld>
            <a:endParaRPr lang="sk-SK"/>
          </a:p>
        </p:txBody>
      </p:sp>
      <p:sp>
        <p:nvSpPr>
          <p:cNvPr id="4" name="Zástupný objekt pre pätu 3"/>
          <p:cNvSpPr>
            <a:spLocks noGrp="1"/>
          </p:cNvSpPr>
          <p:nvPr>
            <p:ph type="ftr" sz="quarter" idx="11"/>
          </p:nvPr>
        </p:nvSpPr>
        <p:spPr/>
        <p:txBody>
          <a:bodyPr/>
          <a:lstStyle/>
          <a:p>
            <a:endParaRPr lang="sk-SK"/>
          </a:p>
        </p:txBody>
      </p:sp>
      <p:sp>
        <p:nvSpPr>
          <p:cNvPr id="5" name="Zástupný objekt pre číslo snímky 4"/>
          <p:cNvSpPr>
            <a:spLocks noGrp="1"/>
          </p:cNvSpPr>
          <p:nvPr>
            <p:ph type="sldNum" sz="quarter" idx="12"/>
          </p:nvPr>
        </p:nvSpPr>
        <p:spPr/>
        <p:txBody>
          <a:bodyPr/>
          <a:lstStyle/>
          <a:p>
            <a:fld id="{DE41572A-74AF-400A-9466-A50D192E7674}" type="slidenum">
              <a:rPr lang="sk-SK" smtClean="0"/>
              <a:t>‹#›</a:t>
            </a:fld>
            <a:endParaRPr lang="sk-SK"/>
          </a:p>
        </p:txBody>
      </p:sp>
    </p:spTree>
    <p:extLst>
      <p:ext uri="{BB962C8B-B14F-4D97-AF65-F5344CB8AC3E}">
        <p14:creationId xmlns:p14="http://schemas.microsoft.com/office/powerpoint/2010/main" val="21398239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a">
    <p:spTree>
      <p:nvGrpSpPr>
        <p:cNvPr id="1" name=""/>
        <p:cNvGrpSpPr/>
        <p:nvPr/>
      </p:nvGrpSpPr>
      <p:grpSpPr>
        <a:xfrm>
          <a:off x="0" y="0"/>
          <a:ext cx="0" cy="0"/>
          <a:chOff x="0" y="0"/>
          <a:chExt cx="0" cy="0"/>
        </a:xfrm>
      </p:grpSpPr>
      <p:sp>
        <p:nvSpPr>
          <p:cNvPr id="2" name="Zástupný objekt pre dátum 1"/>
          <p:cNvSpPr>
            <a:spLocks noGrp="1"/>
          </p:cNvSpPr>
          <p:nvPr>
            <p:ph type="dt" sz="half" idx="10"/>
          </p:nvPr>
        </p:nvSpPr>
        <p:spPr/>
        <p:txBody>
          <a:bodyPr/>
          <a:lstStyle/>
          <a:p>
            <a:fld id="{CABE631D-F681-4BD4-B900-30BF145D6696}" type="datetimeFigureOut">
              <a:rPr lang="sk-SK" smtClean="0"/>
              <a:t>13. 11. 2023</a:t>
            </a:fld>
            <a:endParaRPr lang="sk-SK"/>
          </a:p>
        </p:txBody>
      </p:sp>
      <p:sp>
        <p:nvSpPr>
          <p:cNvPr id="3" name="Zástupný objekt pre pätu 2"/>
          <p:cNvSpPr>
            <a:spLocks noGrp="1"/>
          </p:cNvSpPr>
          <p:nvPr>
            <p:ph type="ftr" sz="quarter" idx="11"/>
          </p:nvPr>
        </p:nvSpPr>
        <p:spPr/>
        <p:txBody>
          <a:bodyPr/>
          <a:lstStyle/>
          <a:p>
            <a:endParaRPr lang="sk-SK"/>
          </a:p>
        </p:txBody>
      </p:sp>
      <p:sp>
        <p:nvSpPr>
          <p:cNvPr id="4" name="Zástupný objekt pre číslo snímky 3"/>
          <p:cNvSpPr>
            <a:spLocks noGrp="1"/>
          </p:cNvSpPr>
          <p:nvPr>
            <p:ph type="sldNum" sz="quarter" idx="12"/>
          </p:nvPr>
        </p:nvSpPr>
        <p:spPr/>
        <p:txBody>
          <a:bodyPr/>
          <a:lstStyle/>
          <a:p>
            <a:fld id="{DE41572A-74AF-400A-9466-A50D192E7674}" type="slidenum">
              <a:rPr lang="sk-SK" smtClean="0"/>
              <a:t>‹#›</a:t>
            </a:fld>
            <a:endParaRPr lang="sk-SK"/>
          </a:p>
        </p:txBody>
      </p:sp>
    </p:spTree>
    <p:extLst>
      <p:ext uri="{BB962C8B-B14F-4D97-AF65-F5344CB8AC3E}">
        <p14:creationId xmlns:p14="http://schemas.microsoft.com/office/powerpoint/2010/main" val="36242582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popisom">
    <p:spTree>
      <p:nvGrpSpPr>
        <p:cNvPr id="1" name=""/>
        <p:cNvGrpSpPr/>
        <p:nvPr/>
      </p:nvGrpSpPr>
      <p:grpSpPr>
        <a:xfrm>
          <a:off x="0" y="0"/>
          <a:ext cx="0" cy="0"/>
          <a:chOff x="0" y="0"/>
          <a:chExt cx="0" cy="0"/>
        </a:xfrm>
      </p:grpSpPr>
      <p:sp>
        <p:nvSpPr>
          <p:cNvPr id="2" name="Nadpis 1"/>
          <p:cNvSpPr>
            <a:spLocks noGrp="1"/>
          </p:cNvSpPr>
          <p:nvPr>
            <p:ph type="title"/>
          </p:nvPr>
        </p:nvSpPr>
        <p:spPr>
          <a:xfrm>
            <a:off x="839788" y="457200"/>
            <a:ext cx="3932237" cy="1600200"/>
          </a:xfrm>
        </p:spPr>
        <p:txBody>
          <a:bodyPr anchor="b"/>
          <a:lstStyle>
            <a:lvl1pPr>
              <a:defRPr sz="3200"/>
            </a:lvl1pPr>
          </a:lstStyle>
          <a:p>
            <a:r>
              <a:rPr lang="sk-SK"/>
              <a:t>Upravte štýly predlohy textu</a:t>
            </a:r>
          </a:p>
        </p:txBody>
      </p:sp>
      <p:sp>
        <p:nvSpPr>
          <p:cNvPr id="3" name="Zástupný objekt pre obsah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objekt pre tex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k-SK"/>
              <a:t>Upraviť štýly predlohy textu</a:t>
            </a:r>
          </a:p>
        </p:txBody>
      </p:sp>
      <p:sp>
        <p:nvSpPr>
          <p:cNvPr id="5" name="Zástupný objekt pre dátum 4"/>
          <p:cNvSpPr>
            <a:spLocks noGrp="1"/>
          </p:cNvSpPr>
          <p:nvPr>
            <p:ph type="dt" sz="half" idx="10"/>
          </p:nvPr>
        </p:nvSpPr>
        <p:spPr/>
        <p:txBody>
          <a:bodyPr/>
          <a:lstStyle/>
          <a:p>
            <a:fld id="{CABE631D-F681-4BD4-B900-30BF145D6696}" type="datetimeFigureOut">
              <a:rPr lang="sk-SK" smtClean="0"/>
              <a:t>13. 11. 2023</a:t>
            </a:fld>
            <a:endParaRPr lang="sk-SK"/>
          </a:p>
        </p:txBody>
      </p:sp>
      <p:sp>
        <p:nvSpPr>
          <p:cNvPr id="6" name="Zástupný objekt pre pätu 5"/>
          <p:cNvSpPr>
            <a:spLocks noGrp="1"/>
          </p:cNvSpPr>
          <p:nvPr>
            <p:ph type="ftr" sz="quarter" idx="11"/>
          </p:nvPr>
        </p:nvSpPr>
        <p:spPr/>
        <p:txBody>
          <a:bodyPr/>
          <a:lstStyle/>
          <a:p>
            <a:endParaRPr lang="sk-SK"/>
          </a:p>
        </p:txBody>
      </p:sp>
      <p:sp>
        <p:nvSpPr>
          <p:cNvPr id="7" name="Zástupný objekt pre číslo snímky 6"/>
          <p:cNvSpPr>
            <a:spLocks noGrp="1"/>
          </p:cNvSpPr>
          <p:nvPr>
            <p:ph type="sldNum" sz="quarter" idx="12"/>
          </p:nvPr>
        </p:nvSpPr>
        <p:spPr/>
        <p:txBody>
          <a:bodyPr/>
          <a:lstStyle/>
          <a:p>
            <a:fld id="{DE41572A-74AF-400A-9466-A50D192E7674}" type="slidenum">
              <a:rPr lang="sk-SK" smtClean="0"/>
              <a:t>‹#›</a:t>
            </a:fld>
            <a:endParaRPr lang="sk-SK"/>
          </a:p>
        </p:txBody>
      </p:sp>
    </p:spTree>
    <p:extLst>
      <p:ext uri="{BB962C8B-B14F-4D97-AF65-F5344CB8AC3E}">
        <p14:creationId xmlns:p14="http://schemas.microsoft.com/office/powerpoint/2010/main" val="7914520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ok s popisom">
    <p:spTree>
      <p:nvGrpSpPr>
        <p:cNvPr id="1" name=""/>
        <p:cNvGrpSpPr/>
        <p:nvPr/>
      </p:nvGrpSpPr>
      <p:grpSpPr>
        <a:xfrm>
          <a:off x="0" y="0"/>
          <a:ext cx="0" cy="0"/>
          <a:chOff x="0" y="0"/>
          <a:chExt cx="0" cy="0"/>
        </a:xfrm>
      </p:grpSpPr>
      <p:sp>
        <p:nvSpPr>
          <p:cNvPr id="2" name="Nadpis 1"/>
          <p:cNvSpPr>
            <a:spLocks noGrp="1"/>
          </p:cNvSpPr>
          <p:nvPr>
            <p:ph type="title"/>
          </p:nvPr>
        </p:nvSpPr>
        <p:spPr>
          <a:xfrm>
            <a:off x="839788" y="457200"/>
            <a:ext cx="3932237" cy="1600200"/>
          </a:xfrm>
        </p:spPr>
        <p:txBody>
          <a:bodyPr anchor="b"/>
          <a:lstStyle>
            <a:lvl1pPr>
              <a:defRPr sz="3200"/>
            </a:lvl1pPr>
          </a:lstStyle>
          <a:p>
            <a:r>
              <a:rPr lang="sk-SK"/>
              <a:t>Upravte štýly predlohy textu</a:t>
            </a:r>
          </a:p>
        </p:txBody>
      </p:sp>
      <p:sp>
        <p:nvSpPr>
          <p:cNvPr id="3" name="Zástupný objekt pre obrázok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k-SK"/>
          </a:p>
        </p:txBody>
      </p:sp>
      <p:sp>
        <p:nvSpPr>
          <p:cNvPr id="4" name="Zástupný objekt pre tex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k-SK"/>
              <a:t>Upraviť štýly predlohy textu</a:t>
            </a:r>
          </a:p>
        </p:txBody>
      </p:sp>
      <p:sp>
        <p:nvSpPr>
          <p:cNvPr id="5" name="Zástupný objekt pre dátum 4"/>
          <p:cNvSpPr>
            <a:spLocks noGrp="1"/>
          </p:cNvSpPr>
          <p:nvPr>
            <p:ph type="dt" sz="half" idx="10"/>
          </p:nvPr>
        </p:nvSpPr>
        <p:spPr/>
        <p:txBody>
          <a:bodyPr/>
          <a:lstStyle/>
          <a:p>
            <a:fld id="{CABE631D-F681-4BD4-B900-30BF145D6696}" type="datetimeFigureOut">
              <a:rPr lang="sk-SK" smtClean="0"/>
              <a:t>13. 11. 2023</a:t>
            </a:fld>
            <a:endParaRPr lang="sk-SK"/>
          </a:p>
        </p:txBody>
      </p:sp>
      <p:sp>
        <p:nvSpPr>
          <p:cNvPr id="6" name="Zástupný objekt pre pätu 5"/>
          <p:cNvSpPr>
            <a:spLocks noGrp="1"/>
          </p:cNvSpPr>
          <p:nvPr>
            <p:ph type="ftr" sz="quarter" idx="11"/>
          </p:nvPr>
        </p:nvSpPr>
        <p:spPr/>
        <p:txBody>
          <a:bodyPr/>
          <a:lstStyle/>
          <a:p>
            <a:endParaRPr lang="sk-SK"/>
          </a:p>
        </p:txBody>
      </p:sp>
      <p:sp>
        <p:nvSpPr>
          <p:cNvPr id="7" name="Zástupný objekt pre číslo snímky 6"/>
          <p:cNvSpPr>
            <a:spLocks noGrp="1"/>
          </p:cNvSpPr>
          <p:nvPr>
            <p:ph type="sldNum" sz="quarter" idx="12"/>
          </p:nvPr>
        </p:nvSpPr>
        <p:spPr/>
        <p:txBody>
          <a:bodyPr/>
          <a:lstStyle/>
          <a:p>
            <a:fld id="{DE41572A-74AF-400A-9466-A50D192E7674}" type="slidenum">
              <a:rPr lang="sk-SK" smtClean="0"/>
              <a:t>‹#›</a:t>
            </a:fld>
            <a:endParaRPr lang="sk-SK"/>
          </a:p>
        </p:txBody>
      </p:sp>
    </p:spTree>
    <p:extLst>
      <p:ext uri="{BB962C8B-B14F-4D97-AF65-F5344CB8AC3E}">
        <p14:creationId xmlns:p14="http://schemas.microsoft.com/office/powerpoint/2010/main" val="27165843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objekt pre nadpis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k-SK"/>
              <a:t>Upravte štýly predlohy textu</a:t>
            </a:r>
          </a:p>
        </p:txBody>
      </p:sp>
      <p:sp>
        <p:nvSpPr>
          <p:cNvPr id="3" name="Zástupný objekt pre tex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objekt pre dátum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BE631D-F681-4BD4-B900-30BF145D6696}" type="datetimeFigureOut">
              <a:rPr lang="sk-SK" smtClean="0"/>
              <a:t>13. 11. 2023</a:t>
            </a:fld>
            <a:endParaRPr lang="sk-SK"/>
          </a:p>
        </p:txBody>
      </p:sp>
      <p:sp>
        <p:nvSpPr>
          <p:cNvPr id="5" name="Zástupný objekt pre pät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k-SK"/>
          </a:p>
        </p:txBody>
      </p:sp>
      <p:sp>
        <p:nvSpPr>
          <p:cNvPr id="6" name="Zástupný objekt pre číslo snímky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41572A-74AF-400A-9466-A50D192E7674}" type="slidenum">
              <a:rPr lang="sk-SK" smtClean="0"/>
              <a:t>‹#›</a:t>
            </a:fld>
            <a:endParaRPr lang="sk-SK"/>
          </a:p>
        </p:txBody>
      </p:sp>
    </p:spTree>
    <p:extLst>
      <p:ext uri="{BB962C8B-B14F-4D97-AF65-F5344CB8AC3E}">
        <p14:creationId xmlns:p14="http://schemas.microsoft.com/office/powerpoint/2010/main" val="11737298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hyperlink" Target="https://isompe.gitlab.io/blog/" TargetMode="External"/><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jpeg"/></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3.jpeg"/></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8.jpeg"/></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3.jpeg"/><Relationship Id="rId4" Type="http://schemas.openxmlformats.org/officeDocument/2006/relationships/image" Target="../media/image8.jpeg"/></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3.jpeg"/><Relationship Id="rId4" Type="http://schemas.openxmlformats.org/officeDocument/2006/relationships/image" Target="../media/image8.jpeg"/></Relationships>
</file>

<file path=ppt/slides/_rels/slide1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3.jpeg"/><Relationship Id="rId4" Type="http://schemas.openxmlformats.org/officeDocument/2006/relationships/image" Target="../media/image29.jpeg"/></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32.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31.jpeg"/><Relationship Id="rId5" Type="http://schemas.openxmlformats.org/officeDocument/2006/relationships/image" Target="../media/image3.jpeg"/><Relationship Id="rId4" Type="http://schemas.openxmlformats.org/officeDocument/2006/relationships/image" Target="../media/image8.jpe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hyperlink" Target="https://isompe.gitlab.io/blog/" TargetMode="External"/><Relationship Id="rId5" Type="http://schemas.openxmlformats.org/officeDocument/2006/relationships/image" Target="../media/image4.jpe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11.emf"/><Relationship Id="rId5" Type="http://schemas.openxmlformats.org/officeDocument/2006/relationships/image" Target="../media/image3.jpe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3.jpe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Obrázok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44343" y="0"/>
            <a:ext cx="5747657" cy="6079459"/>
          </a:xfrm>
          <a:prstGeom prst="rect">
            <a:avLst/>
          </a:prstGeom>
        </p:spPr>
      </p:pic>
      <p:pic>
        <p:nvPicPr>
          <p:cNvPr id="4" name="Obrázok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8843" y="38406"/>
            <a:ext cx="3583118" cy="1787569"/>
          </a:xfrm>
          <a:prstGeom prst="rect">
            <a:avLst/>
          </a:prstGeom>
        </p:spPr>
      </p:pic>
      <p:pic>
        <p:nvPicPr>
          <p:cNvPr id="5" name="Obrázok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91155" y="5593860"/>
            <a:ext cx="2785870" cy="885323"/>
          </a:xfrm>
          <a:prstGeom prst="rect">
            <a:avLst/>
          </a:prstGeom>
        </p:spPr>
      </p:pic>
      <p:pic>
        <p:nvPicPr>
          <p:cNvPr id="6" name="Obrázok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4751" y="5342597"/>
            <a:ext cx="4939066" cy="1136586"/>
          </a:xfrm>
          <a:prstGeom prst="rect">
            <a:avLst/>
          </a:prstGeom>
        </p:spPr>
      </p:pic>
      <p:sp>
        <p:nvSpPr>
          <p:cNvPr id="7" name="Nadpis 6"/>
          <p:cNvSpPr>
            <a:spLocks noGrp="1"/>
          </p:cNvSpPr>
          <p:nvPr>
            <p:ph type="title"/>
          </p:nvPr>
        </p:nvSpPr>
        <p:spPr>
          <a:xfrm>
            <a:off x="722865" y="2239565"/>
            <a:ext cx="10932524" cy="2378869"/>
          </a:xfrm>
        </p:spPr>
        <p:txBody>
          <a:bodyPr>
            <a:noAutofit/>
          </a:bodyPr>
          <a:lstStyle/>
          <a:p>
            <a:pPr algn="ctr"/>
            <a:r>
              <a:rPr lang="sk-SK" sz="3500" b="1" dirty="0">
                <a:latin typeface="+mn-lt"/>
              </a:rPr>
              <a:t>i-</a:t>
            </a:r>
            <a:r>
              <a:rPr lang="sk-SK" sz="3500" b="1" dirty="0" err="1">
                <a:latin typeface="+mn-lt"/>
              </a:rPr>
              <a:t>SoMPE</a:t>
            </a:r>
            <a:br>
              <a:rPr lang="sk-SK" sz="3500" b="1" dirty="0">
                <a:latin typeface="+mn-lt"/>
              </a:rPr>
            </a:br>
            <a:r>
              <a:rPr lang="sk-SK" sz="3500" b="1" dirty="0" err="1">
                <a:latin typeface="+mn-lt"/>
              </a:rPr>
              <a:t>Innovative</a:t>
            </a:r>
            <a:r>
              <a:rPr lang="sk-SK" sz="3500" b="1" dirty="0">
                <a:latin typeface="+mn-lt"/>
              </a:rPr>
              <a:t> </a:t>
            </a:r>
            <a:r>
              <a:rPr lang="sk-SK" sz="3500" b="1" dirty="0" err="1">
                <a:latin typeface="+mn-lt"/>
              </a:rPr>
              <a:t>soil</a:t>
            </a:r>
            <a:r>
              <a:rPr lang="sk-SK" sz="3500" b="1" dirty="0">
                <a:latin typeface="+mn-lt"/>
              </a:rPr>
              <a:t> management </a:t>
            </a:r>
            <a:r>
              <a:rPr lang="sk-SK" sz="3500" b="1" dirty="0" err="1">
                <a:latin typeface="+mn-lt"/>
              </a:rPr>
              <a:t>practices</a:t>
            </a:r>
            <a:r>
              <a:rPr lang="sk-SK" sz="3500" b="1" dirty="0">
                <a:latin typeface="+mn-lt"/>
              </a:rPr>
              <a:t> </a:t>
            </a:r>
            <a:r>
              <a:rPr lang="sk-SK" sz="3500" b="1" dirty="0" err="1">
                <a:latin typeface="+mn-lt"/>
              </a:rPr>
              <a:t>across</a:t>
            </a:r>
            <a:r>
              <a:rPr lang="sk-SK" sz="3500" b="1" dirty="0">
                <a:latin typeface="+mn-lt"/>
              </a:rPr>
              <a:t> </a:t>
            </a:r>
            <a:r>
              <a:rPr lang="sk-SK" sz="3500" b="1" dirty="0" err="1">
                <a:latin typeface="+mn-lt"/>
              </a:rPr>
              <a:t>Europe</a:t>
            </a:r>
            <a:br>
              <a:rPr lang="sk-SK" sz="3500" b="1" dirty="0">
                <a:latin typeface="+mn-lt"/>
              </a:rPr>
            </a:br>
            <a:r>
              <a:rPr lang="sk-SK" sz="3500" b="1" dirty="0">
                <a:latin typeface="+mn-lt"/>
                <a:hlinkClick r:id="rId6"/>
              </a:rPr>
              <a:t>https://isompe.gitlab.io/blog/</a:t>
            </a:r>
            <a:r>
              <a:rPr lang="sk-SK" sz="3500" b="1" dirty="0">
                <a:latin typeface="+mn-lt"/>
              </a:rPr>
              <a:t> </a:t>
            </a:r>
            <a:br>
              <a:rPr lang="sk-SK" sz="3500" b="1" dirty="0">
                <a:latin typeface="+mn-lt"/>
              </a:rPr>
            </a:br>
            <a:r>
              <a:rPr lang="sk-SK" sz="3500" b="1" dirty="0">
                <a:solidFill>
                  <a:schemeClr val="accent2">
                    <a:lumMod val="50000"/>
                  </a:schemeClr>
                </a:solidFill>
                <a:latin typeface="+mn-lt"/>
              </a:rPr>
              <a:t>Michal </a:t>
            </a:r>
            <a:r>
              <a:rPr lang="sk-SK" sz="3500" b="1" dirty="0" err="1">
                <a:solidFill>
                  <a:schemeClr val="accent2">
                    <a:lumMod val="50000"/>
                  </a:schemeClr>
                </a:solidFill>
                <a:latin typeface="+mn-lt"/>
              </a:rPr>
              <a:t>Sviček</a:t>
            </a:r>
            <a:r>
              <a:rPr lang="sk-SK" sz="3500" b="1" dirty="0">
                <a:solidFill>
                  <a:schemeClr val="accent2">
                    <a:lumMod val="50000"/>
                  </a:schemeClr>
                </a:solidFill>
                <a:latin typeface="+mn-lt"/>
              </a:rPr>
              <a:t> Miriam </a:t>
            </a:r>
            <a:r>
              <a:rPr lang="sk-SK" sz="3500" b="1" dirty="0" err="1">
                <a:solidFill>
                  <a:schemeClr val="accent2">
                    <a:lumMod val="50000"/>
                  </a:schemeClr>
                </a:solidFill>
                <a:latin typeface="+mn-lt"/>
              </a:rPr>
              <a:t>Kizeková</a:t>
            </a:r>
            <a:r>
              <a:rPr lang="sk-SK" sz="3500" b="1">
                <a:solidFill>
                  <a:schemeClr val="accent2">
                    <a:lumMod val="50000"/>
                  </a:schemeClr>
                </a:solidFill>
                <a:latin typeface="+mn-lt"/>
              </a:rPr>
              <a:t> </a:t>
            </a:r>
            <a:endParaRPr lang="sk-SK" sz="3000" dirty="0">
              <a:solidFill>
                <a:schemeClr val="accent2">
                  <a:lumMod val="50000"/>
                </a:schemeClr>
              </a:solidFill>
              <a:latin typeface="+mn-lt"/>
            </a:endParaRPr>
          </a:p>
        </p:txBody>
      </p:sp>
      <p:pic>
        <p:nvPicPr>
          <p:cNvPr id="2" name="Picture 1">
            <a:extLst>
              <a:ext uri="{FF2B5EF4-FFF2-40B4-BE49-F238E27FC236}">
                <a16:creationId xmlns:a16="http://schemas.microsoft.com/office/drawing/2014/main" id="{7CA1E9A8-FFF2-69BA-9159-F61BA9AC03F0}"/>
              </a:ext>
            </a:extLst>
          </p:cNvPr>
          <p:cNvPicPr>
            <a:picLocks noChangeAspect="1"/>
          </p:cNvPicPr>
          <p:nvPr/>
        </p:nvPicPr>
        <p:blipFill>
          <a:blip r:embed="rId7"/>
          <a:stretch>
            <a:fillRect/>
          </a:stretch>
        </p:blipFill>
        <p:spPr>
          <a:xfrm>
            <a:off x="4211471" y="199241"/>
            <a:ext cx="2931795" cy="1465897"/>
          </a:xfrm>
          <a:prstGeom prst="rect">
            <a:avLst/>
          </a:prstGeom>
        </p:spPr>
      </p:pic>
    </p:spTree>
    <p:extLst>
      <p:ext uri="{BB962C8B-B14F-4D97-AF65-F5344CB8AC3E}">
        <p14:creationId xmlns:p14="http://schemas.microsoft.com/office/powerpoint/2010/main" val="13061631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Skupina 7"/>
          <p:cNvGrpSpPr/>
          <p:nvPr/>
        </p:nvGrpSpPr>
        <p:grpSpPr>
          <a:xfrm>
            <a:off x="390762" y="167150"/>
            <a:ext cx="6078864" cy="1297856"/>
            <a:chOff x="184285" y="0"/>
            <a:chExt cx="11208029" cy="2334530"/>
          </a:xfrm>
        </p:grpSpPr>
        <p:pic>
          <p:nvPicPr>
            <p:cNvPr id="2" name="Obrázok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4285" y="0"/>
              <a:ext cx="4676334" cy="2334530"/>
            </a:xfrm>
            <a:prstGeom prst="rect">
              <a:avLst/>
            </a:prstGeom>
          </p:spPr>
        </p:pic>
        <p:pic>
          <p:nvPicPr>
            <p:cNvPr id="3" name="Obrázok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05767" y="369162"/>
              <a:ext cx="6086547" cy="1400646"/>
            </a:xfrm>
            <a:prstGeom prst="rect">
              <a:avLst/>
            </a:prstGeom>
          </p:spPr>
        </p:pic>
      </p:grpSp>
      <p:pic>
        <p:nvPicPr>
          <p:cNvPr id="10" name="Obrázok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65608" y="5817395"/>
            <a:ext cx="2785870" cy="885323"/>
          </a:xfrm>
          <a:prstGeom prst="rect">
            <a:avLst/>
          </a:prstGeom>
        </p:spPr>
      </p:pic>
      <p:sp>
        <p:nvSpPr>
          <p:cNvPr id="6" name="Zástupný objekt pre obsah 5">
            <a:extLst>
              <a:ext uri="{FF2B5EF4-FFF2-40B4-BE49-F238E27FC236}">
                <a16:creationId xmlns:a16="http://schemas.microsoft.com/office/drawing/2014/main" id="{FB6F92BE-E400-AC49-BD17-4FA4798C530E}"/>
              </a:ext>
            </a:extLst>
          </p:cNvPr>
          <p:cNvSpPr>
            <a:spLocks noGrp="1"/>
          </p:cNvSpPr>
          <p:nvPr>
            <p:ph idx="1"/>
          </p:nvPr>
        </p:nvSpPr>
        <p:spPr>
          <a:xfrm>
            <a:off x="838200" y="1825625"/>
            <a:ext cx="3897429" cy="4351338"/>
          </a:xfrm>
        </p:spPr>
        <p:txBody>
          <a:bodyPr>
            <a:normAutofit/>
          </a:bodyPr>
          <a:lstStyle/>
          <a:p>
            <a:pPr marL="0" indent="0" algn="ctr">
              <a:lnSpc>
                <a:spcPct val="100000"/>
              </a:lnSpc>
              <a:spcBef>
                <a:spcPts val="0"/>
              </a:spcBef>
              <a:buNone/>
            </a:pPr>
            <a:r>
              <a:rPr lang="sk-SK" sz="2000" b="1" dirty="0" err="1">
                <a:solidFill>
                  <a:schemeClr val="accent5">
                    <a:lumMod val="75000"/>
                  </a:schemeClr>
                </a:solidFill>
                <a:effectLst/>
                <a:latin typeface="Calibri" panose="020F0502020204030204" pitchFamily="34" charset="0"/>
                <a:ea typeface="Calibri" panose="020F0502020204030204" pitchFamily="34" charset="0"/>
              </a:rPr>
              <a:t>Inorganic</a:t>
            </a:r>
            <a:r>
              <a:rPr lang="sk-SK" sz="2000" b="1" dirty="0">
                <a:solidFill>
                  <a:schemeClr val="accent5">
                    <a:lumMod val="75000"/>
                  </a:schemeClr>
                </a:solidFill>
                <a:effectLst/>
                <a:latin typeface="Calibri" panose="020F0502020204030204" pitchFamily="34" charset="0"/>
                <a:ea typeface="Calibri" panose="020F0502020204030204" pitchFamily="34" charset="0"/>
              </a:rPr>
              <a:t> </a:t>
            </a:r>
            <a:r>
              <a:rPr lang="sk-SK" sz="2000" b="1" dirty="0" err="1">
                <a:solidFill>
                  <a:schemeClr val="accent5">
                    <a:lumMod val="75000"/>
                  </a:schemeClr>
                </a:solidFill>
                <a:effectLst/>
                <a:latin typeface="Calibri" panose="020F0502020204030204" pitchFamily="34" charset="0"/>
                <a:ea typeface="Calibri" panose="020F0502020204030204" pitchFamily="34" charset="0"/>
              </a:rPr>
              <a:t>fertilization</a:t>
            </a:r>
            <a:endParaRPr lang="sk-SK" sz="2000" b="1" dirty="0">
              <a:solidFill>
                <a:schemeClr val="accent5">
                  <a:lumMod val="75000"/>
                </a:schemeClr>
              </a:solidFill>
              <a:effectLst/>
              <a:latin typeface="Calibri" panose="020F0502020204030204" pitchFamily="34" charset="0"/>
              <a:ea typeface="Calibri" panose="020F0502020204030204" pitchFamily="34" charset="0"/>
            </a:endParaRPr>
          </a:p>
          <a:p>
            <a:pPr marL="0" indent="0" algn="ctr">
              <a:lnSpc>
                <a:spcPct val="100000"/>
              </a:lnSpc>
              <a:spcBef>
                <a:spcPts val="0"/>
              </a:spcBef>
              <a:buNone/>
            </a:pPr>
            <a:r>
              <a:rPr lang="sk-SK" sz="2000" b="1" dirty="0" err="1">
                <a:solidFill>
                  <a:schemeClr val="accent5">
                    <a:lumMod val="75000"/>
                  </a:schemeClr>
                </a:solidFill>
                <a:effectLst/>
                <a:latin typeface="Calibri" panose="020F0502020204030204" pitchFamily="34" charset="0"/>
                <a:ea typeface="Calibri" panose="020F0502020204030204" pitchFamily="34" charset="0"/>
              </a:rPr>
              <a:t>Almost</a:t>
            </a:r>
            <a:r>
              <a:rPr lang="sk-SK" sz="2000" b="1" dirty="0">
                <a:solidFill>
                  <a:schemeClr val="accent5">
                    <a:lumMod val="75000"/>
                  </a:schemeClr>
                </a:solidFill>
                <a:effectLst/>
                <a:latin typeface="Calibri" panose="020F0502020204030204" pitchFamily="34" charset="0"/>
                <a:ea typeface="Calibri" panose="020F0502020204030204" pitchFamily="34" charset="0"/>
              </a:rPr>
              <a:t> </a:t>
            </a:r>
            <a:r>
              <a:rPr lang="sk-SK" sz="2000" b="1" dirty="0" err="1">
                <a:solidFill>
                  <a:schemeClr val="accent5">
                    <a:lumMod val="75000"/>
                  </a:schemeClr>
                </a:solidFill>
                <a:effectLst/>
                <a:latin typeface="Calibri" panose="020F0502020204030204" pitchFamily="34" charset="0"/>
                <a:ea typeface="Calibri" panose="020F0502020204030204" pitchFamily="34" charset="0"/>
              </a:rPr>
              <a:t>all</a:t>
            </a:r>
            <a:r>
              <a:rPr lang="sk-SK" sz="2000" b="1" dirty="0">
                <a:solidFill>
                  <a:schemeClr val="accent5">
                    <a:lumMod val="75000"/>
                  </a:schemeClr>
                </a:solidFill>
                <a:effectLst/>
                <a:latin typeface="Calibri" panose="020F0502020204030204" pitchFamily="34" charset="0"/>
                <a:ea typeface="Calibri" panose="020F0502020204030204" pitchFamily="34" charset="0"/>
              </a:rPr>
              <a:t> (SK)</a:t>
            </a:r>
          </a:p>
          <a:p>
            <a:pPr marL="0" indent="0">
              <a:buNone/>
            </a:pPr>
            <a:endParaRPr lang="sk-SK" sz="3300" dirty="0">
              <a:solidFill>
                <a:schemeClr val="accent5">
                  <a:lumMod val="75000"/>
                </a:schemeClr>
              </a:solidFill>
              <a:effectLst/>
              <a:latin typeface="Calibri" panose="020F0502020204030204" pitchFamily="34" charset="0"/>
              <a:ea typeface="Calibri" panose="020F0502020204030204" pitchFamily="34" charset="0"/>
            </a:endParaRPr>
          </a:p>
        </p:txBody>
      </p:sp>
      <p:sp>
        <p:nvSpPr>
          <p:cNvPr id="12" name="Nadpis 11">
            <a:extLst>
              <a:ext uri="{FF2B5EF4-FFF2-40B4-BE49-F238E27FC236}">
                <a16:creationId xmlns:a16="http://schemas.microsoft.com/office/drawing/2014/main" id="{E2D53796-65ED-0DD7-C532-09925DB83052}"/>
              </a:ext>
            </a:extLst>
          </p:cNvPr>
          <p:cNvSpPr>
            <a:spLocks noGrp="1"/>
          </p:cNvSpPr>
          <p:nvPr>
            <p:ph type="title"/>
          </p:nvPr>
        </p:nvSpPr>
        <p:spPr>
          <a:xfrm>
            <a:off x="760562" y="1040605"/>
            <a:ext cx="10515600" cy="761686"/>
          </a:xfrm>
        </p:spPr>
        <p:txBody>
          <a:bodyPr>
            <a:normAutofit/>
          </a:bodyPr>
          <a:lstStyle/>
          <a:p>
            <a:r>
              <a:rPr lang="en-US" sz="2800" b="1" dirty="0">
                <a:solidFill>
                  <a:schemeClr val="accent5">
                    <a:lumMod val="75000"/>
                  </a:schemeClr>
                </a:solidFill>
                <a:latin typeface="+mn-lt"/>
              </a:rPr>
              <a:t>Survey</a:t>
            </a:r>
            <a:r>
              <a:rPr lang="sk-SK" sz="2800" b="1" dirty="0">
                <a:solidFill>
                  <a:schemeClr val="accent5">
                    <a:lumMod val="75000"/>
                  </a:schemeClr>
                </a:solidFill>
                <a:latin typeface="+mn-lt"/>
              </a:rPr>
              <a:t> I</a:t>
            </a:r>
            <a:r>
              <a:rPr lang="en-US" sz="2800" b="1" dirty="0">
                <a:solidFill>
                  <a:schemeClr val="accent5">
                    <a:lumMod val="75000"/>
                  </a:schemeClr>
                </a:solidFill>
                <a:latin typeface="+mn-lt"/>
              </a:rPr>
              <a:t> in the form of online questionnaires filled out by experts</a:t>
            </a:r>
            <a:endParaRPr lang="sk-SK" sz="2800" b="1" dirty="0">
              <a:solidFill>
                <a:schemeClr val="accent5">
                  <a:lumMod val="75000"/>
                </a:schemeClr>
              </a:solidFill>
              <a:latin typeface="+mn-lt"/>
            </a:endParaRPr>
          </a:p>
        </p:txBody>
      </p:sp>
      <p:sp>
        <p:nvSpPr>
          <p:cNvPr id="5" name="BlokTextu 4">
            <a:extLst>
              <a:ext uri="{FF2B5EF4-FFF2-40B4-BE49-F238E27FC236}">
                <a16:creationId xmlns:a16="http://schemas.microsoft.com/office/drawing/2014/main" id="{18BA659C-007E-D844-5CAE-665EBBE9B967}"/>
              </a:ext>
            </a:extLst>
          </p:cNvPr>
          <p:cNvSpPr txBox="1"/>
          <p:nvPr/>
        </p:nvSpPr>
        <p:spPr>
          <a:xfrm>
            <a:off x="6018362" y="1828477"/>
            <a:ext cx="5035669" cy="707886"/>
          </a:xfrm>
          <a:prstGeom prst="rect">
            <a:avLst/>
          </a:prstGeom>
          <a:noFill/>
        </p:spPr>
        <p:txBody>
          <a:bodyPr wrap="square">
            <a:spAutoFit/>
          </a:bodyPr>
          <a:lstStyle/>
          <a:p>
            <a:pPr algn="ctr"/>
            <a:r>
              <a:rPr lang="sk-SK" sz="2000" b="1" dirty="0" err="1">
                <a:solidFill>
                  <a:schemeClr val="accent5">
                    <a:lumMod val="75000"/>
                  </a:schemeClr>
                </a:solidFill>
                <a:effectLst/>
                <a:latin typeface="Calibri" panose="020F0502020204030204" pitchFamily="34" charset="0"/>
                <a:ea typeface="Calibri" panose="020F0502020204030204" pitchFamily="34" charset="0"/>
              </a:rPr>
              <a:t>Liming</a:t>
            </a:r>
            <a:endParaRPr lang="sk-SK" sz="2000" b="1" dirty="0">
              <a:solidFill>
                <a:schemeClr val="accent5">
                  <a:lumMod val="75000"/>
                </a:schemeClr>
              </a:solidFill>
              <a:effectLst/>
              <a:latin typeface="Calibri" panose="020F0502020204030204" pitchFamily="34" charset="0"/>
              <a:ea typeface="Calibri" panose="020F0502020204030204" pitchFamily="34" charset="0"/>
            </a:endParaRPr>
          </a:p>
          <a:p>
            <a:pPr marL="0" indent="0" algn="ctr">
              <a:lnSpc>
                <a:spcPct val="100000"/>
              </a:lnSpc>
              <a:spcBef>
                <a:spcPts val="0"/>
              </a:spcBef>
              <a:buNone/>
            </a:pPr>
            <a:r>
              <a:rPr lang="sk-SK" sz="2000" b="1" dirty="0" err="1">
                <a:solidFill>
                  <a:schemeClr val="accent5">
                    <a:lumMod val="75000"/>
                  </a:schemeClr>
                </a:solidFill>
                <a:effectLst/>
                <a:latin typeface="Calibri" panose="020F0502020204030204" pitchFamily="34" charset="0"/>
                <a:ea typeface="Calibri" panose="020F0502020204030204" pitchFamily="34" charset="0"/>
              </a:rPr>
              <a:t>Early</a:t>
            </a:r>
            <a:r>
              <a:rPr lang="sk-SK" sz="2000" b="1" dirty="0">
                <a:solidFill>
                  <a:schemeClr val="accent5">
                    <a:lumMod val="75000"/>
                  </a:schemeClr>
                </a:solidFill>
                <a:effectLst/>
                <a:latin typeface="Calibri" panose="020F0502020204030204" pitchFamily="34" charset="0"/>
                <a:ea typeface="Calibri" panose="020F0502020204030204" pitchFamily="34" charset="0"/>
              </a:rPr>
              <a:t> majority (SK)</a:t>
            </a:r>
          </a:p>
        </p:txBody>
      </p:sp>
      <p:pic>
        <p:nvPicPr>
          <p:cNvPr id="7" name="Obrázok 6">
            <a:extLst>
              <a:ext uri="{FF2B5EF4-FFF2-40B4-BE49-F238E27FC236}">
                <a16:creationId xmlns:a16="http://schemas.microsoft.com/office/drawing/2014/main" id="{5EAF98AB-DC89-0902-7F0B-046358CC25E3}"/>
              </a:ext>
            </a:extLst>
          </p:cNvPr>
          <p:cNvPicPr>
            <a:picLocks noChangeAspect="1"/>
          </p:cNvPicPr>
          <p:nvPr/>
        </p:nvPicPr>
        <p:blipFill rotWithShape="1">
          <a:blip r:embed="rId5"/>
          <a:srcRect l="27041" t="20727" r="29725" b="5430"/>
          <a:stretch/>
        </p:blipFill>
        <p:spPr>
          <a:xfrm>
            <a:off x="1345724" y="2652496"/>
            <a:ext cx="3162654" cy="3038492"/>
          </a:xfrm>
          <a:prstGeom prst="rect">
            <a:avLst/>
          </a:prstGeom>
          <a:ln>
            <a:solidFill>
              <a:schemeClr val="accent1"/>
            </a:solidFill>
          </a:ln>
        </p:spPr>
      </p:pic>
      <p:pic>
        <p:nvPicPr>
          <p:cNvPr id="13" name="Obrázok 12">
            <a:extLst>
              <a:ext uri="{FF2B5EF4-FFF2-40B4-BE49-F238E27FC236}">
                <a16:creationId xmlns:a16="http://schemas.microsoft.com/office/drawing/2014/main" id="{78BBAB1C-F779-3D07-475D-09770C82FF04}"/>
              </a:ext>
            </a:extLst>
          </p:cNvPr>
          <p:cNvPicPr>
            <a:picLocks noChangeAspect="1"/>
          </p:cNvPicPr>
          <p:nvPr/>
        </p:nvPicPr>
        <p:blipFill rotWithShape="1">
          <a:blip r:embed="rId6"/>
          <a:srcRect l="27042" t="21362" r="29658" b="5430"/>
          <a:stretch/>
        </p:blipFill>
        <p:spPr>
          <a:xfrm>
            <a:off x="6952455" y="2652496"/>
            <a:ext cx="3167482" cy="3038492"/>
          </a:xfrm>
          <a:prstGeom prst="rect">
            <a:avLst/>
          </a:prstGeom>
          <a:ln>
            <a:solidFill>
              <a:schemeClr val="accent1"/>
            </a:solidFill>
          </a:ln>
        </p:spPr>
      </p:pic>
    </p:spTree>
    <p:extLst>
      <p:ext uri="{BB962C8B-B14F-4D97-AF65-F5344CB8AC3E}">
        <p14:creationId xmlns:p14="http://schemas.microsoft.com/office/powerpoint/2010/main" val="18340673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Skupina 7"/>
          <p:cNvGrpSpPr/>
          <p:nvPr/>
        </p:nvGrpSpPr>
        <p:grpSpPr>
          <a:xfrm>
            <a:off x="390762" y="167150"/>
            <a:ext cx="6078864" cy="1297856"/>
            <a:chOff x="184285" y="0"/>
            <a:chExt cx="11208029" cy="2334530"/>
          </a:xfrm>
        </p:grpSpPr>
        <p:pic>
          <p:nvPicPr>
            <p:cNvPr id="2" name="Obrázok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4285" y="0"/>
              <a:ext cx="4676334" cy="2334530"/>
            </a:xfrm>
            <a:prstGeom prst="rect">
              <a:avLst/>
            </a:prstGeom>
          </p:spPr>
        </p:pic>
        <p:pic>
          <p:nvPicPr>
            <p:cNvPr id="3" name="Obrázok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05767" y="369162"/>
              <a:ext cx="6086547" cy="1400646"/>
            </a:xfrm>
            <a:prstGeom prst="rect">
              <a:avLst/>
            </a:prstGeom>
          </p:spPr>
        </p:pic>
      </p:grpSp>
      <p:pic>
        <p:nvPicPr>
          <p:cNvPr id="10" name="Obrázok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39657" y="5979745"/>
            <a:ext cx="2534135" cy="805628"/>
          </a:xfrm>
          <a:prstGeom prst="rect">
            <a:avLst/>
          </a:prstGeom>
        </p:spPr>
      </p:pic>
      <p:sp>
        <p:nvSpPr>
          <p:cNvPr id="6" name="Zástupný objekt pre obsah 5">
            <a:extLst>
              <a:ext uri="{FF2B5EF4-FFF2-40B4-BE49-F238E27FC236}">
                <a16:creationId xmlns:a16="http://schemas.microsoft.com/office/drawing/2014/main" id="{FB6F92BE-E400-AC49-BD17-4FA4798C530E}"/>
              </a:ext>
            </a:extLst>
          </p:cNvPr>
          <p:cNvSpPr>
            <a:spLocks noGrp="1"/>
          </p:cNvSpPr>
          <p:nvPr>
            <p:ph idx="1"/>
          </p:nvPr>
        </p:nvSpPr>
        <p:spPr>
          <a:xfrm>
            <a:off x="838200" y="1825625"/>
            <a:ext cx="3897429" cy="4351338"/>
          </a:xfrm>
        </p:spPr>
        <p:txBody>
          <a:bodyPr>
            <a:normAutofit/>
          </a:bodyPr>
          <a:lstStyle/>
          <a:p>
            <a:pPr marL="0" indent="0" algn="ctr">
              <a:lnSpc>
                <a:spcPct val="100000"/>
              </a:lnSpc>
              <a:spcBef>
                <a:spcPts val="0"/>
              </a:spcBef>
              <a:buNone/>
            </a:pPr>
            <a:r>
              <a:rPr lang="en-US" sz="2000" b="1" dirty="0">
                <a:solidFill>
                  <a:schemeClr val="accent5">
                    <a:lumMod val="75000"/>
                  </a:schemeClr>
                </a:solidFill>
                <a:effectLst/>
                <a:latin typeface="Calibri" panose="020F0502020204030204" pitchFamily="34" charset="0"/>
                <a:ea typeface="Calibri" panose="020F0502020204030204" pitchFamily="34" charset="0"/>
              </a:rPr>
              <a:t>Establishment and maintenance of permanent grassland</a:t>
            </a:r>
          </a:p>
          <a:p>
            <a:pPr marL="0" indent="0" algn="ctr">
              <a:lnSpc>
                <a:spcPct val="100000"/>
              </a:lnSpc>
              <a:spcBef>
                <a:spcPts val="0"/>
              </a:spcBef>
              <a:buNone/>
            </a:pPr>
            <a:r>
              <a:rPr lang="sk-SK" sz="2000" b="1" dirty="0">
                <a:solidFill>
                  <a:schemeClr val="accent5">
                    <a:lumMod val="75000"/>
                  </a:schemeClr>
                </a:solidFill>
                <a:effectLst/>
                <a:latin typeface="Calibri" panose="020F0502020204030204" pitchFamily="34" charset="0"/>
                <a:ea typeface="Calibri" panose="020F0502020204030204" pitchFamily="34" charset="0"/>
              </a:rPr>
              <a:t>Late majority (SK)</a:t>
            </a:r>
          </a:p>
          <a:p>
            <a:pPr marL="0" indent="0">
              <a:buNone/>
            </a:pPr>
            <a:endParaRPr lang="sk-SK" sz="3300" dirty="0">
              <a:solidFill>
                <a:schemeClr val="accent5">
                  <a:lumMod val="75000"/>
                </a:schemeClr>
              </a:solidFill>
              <a:effectLst/>
              <a:latin typeface="Calibri" panose="020F0502020204030204" pitchFamily="34" charset="0"/>
              <a:ea typeface="Calibri" panose="020F0502020204030204" pitchFamily="34" charset="0"/>
            </a:endParaRPr>
          </a:p>
        </p:txBody>
      </p:sp>
      <p:sp>
        <p:nvSpPr>
          <p:cNvPr id="12" name="Nadpis 11">
            <a:extLst>
              <a:ext uri="{FF2B5EF4-FFF2-40B4-BE49-F238E27FC236}">
                <a16:creationId xmlns:a16="http://schemas.microsoft.com/office/drawing/2014/main" id="{E2D53796-65ED-0DD7-C532-09925DB83052}"/>
              </a:ext>
            </a:extLst>
          </p:cNvPr>
          <p:cNvSpPr>
            <a:spLocks noGrp="1"/>
          </p:cNvSpPr>
          <p:nvPr>
            <p:ph type="title"/>
          </p:nvPr>
        </p:nvSpPr>
        <p:spPr>
          <a:xfrm>
            <a:off x="760562" y="1040605"/>
            <a:ext cx="10515600" cy="761686"/>
          </a:xfrm>
        </p:spPr>
        <p:txBody>
          <a:bodyPr>
            <a:normAutofit/>
          </a:bodyPr>
          <a:lstStyle/>
          <a:p>
            <a:r>
              <a:rPr lang="en-US" sz="2800" b="1" dirty="0">
                <a:solidFill>
                  <a:schemeClr val="accent5">
                    <a:lumMod val="75000"/>
                  </a:schemeClr>
                </a:solidFill>
                <a:latin typeface="+mn-lt"/>
              </a:rPr>
              <a:t>Survey</a:t>
            </a:r>
            <a:r>
              <a:rPr lang="sk-SK" sz="2800" b="1" dirty="0">
                <a:solidFill>
                  <a:schemeClr val="accent5">
                    <a:lumMod val="75000"/>
                  </a:schemeClr>
                </a:solidFill>
                <a:latin typeface="+mn-lt"/>
              </a:rPr>
              <a:t> I</a:t>
            </a:r>
            <a:r>
              <a:rPr lang="en-US" sz="2800" b="1" dirty="0">
                <a:solidFill>
                  <a:schemeClr val="accent5">
                    <a:lumMod val="75000"/>
                  </a:schemeClr>
                </a:solidFill>
                <a:latin typeface="+mn-lt"/>
              </a:rPr>
              <a:t> in the form of online questionnaires filled out by experts</a:t>
            </a:r>
            <a:endParaRPr lang="sk-SK" sz="2800" b="1" dirty="0">
              <a:solidFill>
                <a:schemeClr val="accent5">
                  <a:lumMod val="75000"/>
                </a:schemeClr>
              </a:solidFill>
              <a:latin typeface="+mn-lt"/>
            </a:endParaRPr>
          </a:p>
        </p:txBody>
      </p:sp>
      <p:sp>
        <p:nvSpPr>
          <p:cNvPr id="5" name="BlokTextu 4">
            <a:extLst>
              <a:ext uri="{FF2B5EF4-FFF2-40B4-BE49-F238E27FC236}">
                <a16:creationId xmlns:a16="http://schemas.microsoft.com/office/drawing/2014/main" id="{18BA659C-007E-D844-5CAE-665EBBE9B967}"/>
              </a:ext>
            </a:extLst>
          </p:cNvPr>
          <p:cNvSpPr txBox="1"/>
          <p:nvPr/>
        </p:nvSpPr>
        <p:spPr>
          <a:xfrm>
            <a:off x="6018362" y="1828477"/>
            <a:ext cx="5035669" cy="707886"/>
          </a:xfrm>
          <a:prstGeom prst="rect">
            <a:avLst/>
          </a:prstGeom>
          <a:noFill/>
        </p:spPr>
        <p:txBody>
          <a:bodyPr wrap="square">
            <a:spAutoFit/>
          </a:bodyPr>
          <a:lstStyle/>
          <a:p>
            <a:pPr algn="ctr"/>
            <a:r>
              <a:rPr lang="sk-SK" sz="2000" b="1" dirty="0" err="1">
                <a:solidFill>
                  <a:schemeClr val="accent5">
                    <a:lumMod val="75000"/>
                  </a:schemeClr>
                </a:solidFill>
                <a:effectLst/>
                <a:latin typeface="Calibri" panose="020F0502020204030204" pitchFamily="34" charset="0"/>
                <a:ea typeface="Calibri" panose="020F0502020204030204" pitchFamily="34" charset="0"/>
              </a:rPr>
              <a:t>Extensive</a:t>
            </a:r>
            <a:r>
              <a:rPr lang="sk-SK" sz="2000" b="1" dirty="0">
                <a:solidFill>
                  <a:schemeClr val="accent5">
                    <a:lumMod val="75000"/>
                  </a:schemeClr>
                </a:solidFill>
                <a:effectLst/>
                <a:latin typeface="Calibri" panose="020F0502020204030204" pitchFamily="34" charset="0"/>
                <a:ea typeface="Calibri" panose="020F0502020204030204" pitchFamily="34" charset="0"/>
              </a:rPr>
              <a:t> </a:t>
            </a:r>
            <a:r>
              <a:rPr lang="sk-SK" sz="2000" b="1" dirty="0" err="1">
                <a:solidFill>
                  <a:schemeClr val="accent5">
                    <a:lumMod val="75000"/>
                  </a:schemeClr>
                </a:solidFill>
                <a:effectLst/>
                <a:latin typeface="Calibri" panose="020F0502020204030204" pitchFamily="34" charset="0"/>
                <a:ea typeface="Calibri" panose="020F0502020204030204" pitchFamily="34" charset="0"/>
              </a:rPr>
              <a:t>use</a:t>
            </a:r>
            <a:r>
              <a:rPr lang="sk-SK" sz="2000" b="1" dirty="0">
                <a:solidFill>
                  <a:schemeClr val="accent5">
                    <a:lumMod val="75000"/>
                  </a:schemeClr>
                </a:solidFill>
                <a:effectLst/>
                <a:latin typeface="Calibri" panose="020F0502020204030204" pitchFamily="34" charset="0"/>
                <a:ea typeface="Calibri" panose="020F0502020204030204" pitchFamily="34" charset="0"/>
              </a:rPr>
              <a:t> of </a:t>
            </a:r>
            <a:r>
              <a:rPr lang="sk-SK" sz="2000" b="1" dirty="0" err="1">
                <a:solidFill>
                  <a:schemeClr val="accent5">
                    <a:lumMod val="75000"/>
                  </a:schemeClr>
                </a:solidFill>
                <a:effectLst/>
                <a:latin typeface="Calibri" panose="020F0502020204030204" pitchFamily="34" charset="0"/>
                <a:ea typeface="Calibri" panose="020F0502020204030204" pitchFamily="34" charset="0"/>
              </a:rPr>
              <a:t>permanent</a:t>
            </a:r>
            <a:r>
              <a:rPr lang="sk-SK" sz="2000" b="1" dirty="0">
                <a:solidFill>
                  <a:schemeClr val="accent5">
                    <a:lumMod val="75000"/>
                  </a:schemeClr>
                </a:solidFill>
                <a:effectLst/>
                <a:latin typeface="Calibri" panose="020F0502020204030204" pitchFamily="34" charset="0"/>
                <a:ea typeface="Calibri" panose="020F0502020204030204" pitchFamily="34" charset="0"/>
              </a:rPr>
              <a:t> </a:t>
            </a:r>
            <a:r>
              <a:rPr lang="sk-SK" sz="2000" b="1" dirty="0" err="1">
                <a:solidFill>
                  <a:schemeClr val="accent5">
                    <a:lumMod val="75000"/>
                  </a:schemeClr>
                </a:solidFill>
                <a:effectLst/>
                <a:latin typeface="Calibri" panose="020F0502020204030204" pitchFamily="34" charset="0"/>
                <a:ea typeface="Calibri" panose="020F0502020204030204" pitchFamily="34" charset="0"/>
              </a:rPr>
              <a:t>grassland</a:t>
            </a:r>
            <a:endParaRPr lang="sk-SK" sz="2000" b="1" dirty="0">
              <a:solidFill>
                <a:schemeClr val="accent5">
                  <a:lumMod val="75000"/>
                </a:schemeClr>
              </a:solidFill>
              <a:effectLst/>
              <a:latin typeface="Calibri" panose="020F0502020204030204" pitchFamily="34" charset="0"/>
              <a:ea typeface="Calibri" panose="020F0502020204030204" pitchFamily="34" charset="0"/>
            </a:endParaRPr>
          </a:p>
          <a:p>
            <a:pPr marL="0" indent="0" algn="ctr">
              <a:lnSpc>
                <a:spcPct val="100000"/>
              </a:lnSpc>
              <a:spcBef>
                <a:spcPts val="0"/>
              </a:spcBef>
              <a:buNone/>
            </a:pPr>
            <a:r>
              <a:rPr lang="sk-SK" sz="2000" b="1" dirty="0" err="1">
                <a:solidFill>
                  <a:schemeClr val="accent5">
                    <a:lumMod val="75000"/>
                  </a:schemeClr>
                </a:solidFill>
                <a:effectLst/>
                <a:latin typeface="Calibri" panose="020F0502020204030204" pitchFamily="34" charset="0"/>
                <a:ea typeface="Calibri" panose="020F0502020204030204" pitchFamily="34" charset="0"/>
              </a:rPr>
              <a:t>Early</a:t>
            </a:r>
            <a:r>
              <a:rPr lang="sk-SK" sz="2000" b="1" dirty="0">
                <a:solidFill>
                  <a:schemeClr val="accent5">
                    <a:lumMod val="75000"/>
                  </a:schemeClr>
                </a:solidFill>
                <a:effectLst/>
                <a:latin typeface="Calibri" panose="020F0502020204030204" pitchFamily="34" charset="0"/>
                <a:ea typeface="Calibri" panose="020F0502020204030204" pitchFamily="34" charset="0"/>
              </a:rPr>
              <a:t> majority (SK)</a:t>
            </a:r>
          </a:p>
        </p:txBody>
      </p:sp>
      <p:pic>
        <p:nvPicPr>
          <p:cNvPr id="9" name="Obrázok 8">
            <a:extLst>
              <a:ext uri="{FF2B5EF4-FFF2-40B4-BE49-F238E27FC236}">
                <a16:creationId xmlns:a16="http://schemas.microsoft.com/office/drawing/2014/main" id="{D8849B11-F3DC-8D24-6A64-BF91FD633ABF}"/>
              </a:ext>
            </a:extLst>
          </p:cNvPr>
          <p:cNvPicPr>
            <a:picLocks noChangeAspect="1"/>
          </p:cNvPicPr>
          <p:nvPr/>
        </p:nvPicPr>
        <p:blipFill rotWithShape="1">
          <a:blip r:embed="rId5"/>
          <a:srcRect l="27042" t="18947" r="29500" b="8772"/>
          <a:stretch/>
        </p:blipFill>
        <p:spPr>
          <a:xfrm>
            <a:off x="6906938" y="2899480"/>
            <a:ext cx="3258516" cy="3048574"/>
          </a:xfrm>
          <a:prstGeom prst="rect">
            <a:avLst/>
          </a:prstGeom>
          <a:ln>
            <a:solidFill>
              <a:schemeClr val="accent1"/>
            </a:solidFill>
          </a:ln>
        </p:spPr>
      </p:pic>
      <p:pic>
        <p:nvPicPr>
          <p:cNvPr id="14" name="Obrázok 13">
            <a:extLst>
              <a:ext uri="{FF2B5EF4-FFF2-40B4-BE49-F238E27FC236}">
                <a16:creationId xmlns:a16="http://schemas.microsoft.com/office/drawing/2014/main" id="{D6759A4E-C63C-4396-EBB4-5669CAB59CFF}"/>
              </a:ext>
            </a:extLst>
          </p:cNvPr>
          <p:cNvPicPr>
            <a:picLocks noChangeAspect="1"/>
          </p:cNvPicPr>
          <p:nvPr/>
        </p:nvPicPr>
        <p:blipFill rotWithShape="1">
          <a:blip r:embed="rId6"/>
          <a:srcRect l="27041" t="18807" r="29342" b="7368"/>
          <a:stretch/>
        </p:blipFill>
        <p:spPr>
          <a:xfrm>
            <a:off x="1035277" y="2910303"/>
            <a:ext cx="3190671" cy="3037751"/>
          </a:xfrm>
          <a:prstGeom prst="rect">
            <a:avLst/>
          </a:prstGeom>
          <a:ln>
            <a:solidFill>
              <a:schemeClr val="accent1"/>
            </a:solidFill>
          </a:ln>
        </p:spPr>
      </p:pic>
    </p:spTree>
    <p:extLst>
      <p:ext uri="{BB962C8B-B14F-4D97-AF65-F5344CB8AC3E}">
        <p14:creationId xmlns:p14="http://schemas.microsoft.com/office/powerpoint/2010/main" val="11210803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Skupina 7"/>
          <p:cNvGrpSpPr/>
          <p:nvPr/>
        </p:nvGrpSpPr>
        <p:grpSpPr>
          <a:xfrm>
            <a:off x="390762" y="167150"/>
            <a:ext cx="6078864" cy="1297856"/>
            <a:chOff x="184285" y="0"/>
            <a:chExt cx="11208029" cy="2334530"/>
          </a:xfrm>
        </p:grpSpPr>
        <p:pic>
          <p:nvPicPr>
            <p:cNvPr id="2" name="Obrázok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4285" y="0"/>
              <a:ext cx="4676334" cy="2334530"/>
            </a:xfrm>
            <a:prstGeom prst="rect">
              <a:avLst/>
            </a:prstGeom>
          </p:spPr>
        </p:pic>
        <p:pic>
          <p:nvPicPr>
            <p:cNvPr id="3" name="Obrázok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05767" y="369162"/>
              <a:ext cx="6086547" cy="1400646"/>
            </a:xfrm>
            <a:prstGeom prst="rect">
              <a:avLst/>
            </a:prstGeom>
          </p:spPr>
        </p:pic>
      </p:grpSp>
      <p:pic>
        <p:nvPicPr>
          <p:cNvPr id="10" name="Obrázok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65608" y="5817395"/>
            <a:ext cx="2785870" cy="885323"/>
          </a:xfrm>
          <a:prstGeom prst="rect">
            <a:avLst/>
          </a:prstGeom>
        </p:spPr>
      </p:pic>
      <p:sp>
        <p:nvSpPr>
          <p:cNvPr id="6" name="Zástupný objekt pre obsah 5">
            <a:extLst>
              <a:ext uri="{FF2B5EF4-FFF2-40B4-BE49-F238E27FC236}">
                <a16:creationId xmlns:a16="http://schemas.microsoft.com/office/drawing/2014/main" id="{FB6F92BE-E400-AC49-BD17-4FA4798C530E}"/>
              </a:ext>
            </a:extLst>
          </p:cNvPr>
          <p:cNvSpPr>
            <a:spLocks noGrp="1"/>
          </p:cNvSpPr>
          <p:nvPr>
            <p:ph idx="1"/>
          </p:nvPr>
        </p:nvSpPr>
        <p:spPr>
          <a:xfrm>
            <a:off x="838200" y="1825625"/>
            <a:ext cx="3897429" cy="4351338"/>
          </a:xfrm>
        </p:spPr>
        <p:txBody>
          <a:bodyPr>
            <a:normAutofit/>
          </a:bodyPr>
          <a:lstStyle/>
          <a:p>
            <a:pPr marL="0" indent="0" algn="ctr">
              <a:lnSpc>
                <a:spcPct val="100000"/>
              </a:lnSpc>
              <a:spcBef>
                <a:spcPts val="0"/>
              </a:spcBef>
              <a:buNone/>
            </a:pPr>
            <a:r>
              <a:rPr lang="sk-SK" sz="2000" b="1" dirty="0" err="1">
                <a:solidFill>
                  <a:schemeClr val="accent5">
                    <a:lumMod val="75000"/>
                  </a:schemeClr>
                </a:solidFill>
                <a:effectLst/>
                <a:latin typeface="Calibri" panose="020F0502020204030204" pitchFamily="34" charset="0"/>
                <a:ea typeface="Calibri" panose="020F0502020204030204" pitchFamily="34" charset="0"/>
              </a:rPr>
              <a:t>Soil</a:t>
            </a:r>
            <a:r>
              <a:rPr lang="sk-SK" sz="2000" b="1" dirty="0">
                <a:solidFill>
                  <a:schemeClr val="accent5">
                    <a:lumMod val="75000"/>
                  </a:schemeClr>
                </a:solidFill>
                <a:effectLst/>
                <a:latin typeface="Calibri" panose="020F0502020204030204" pitchFamily="34" charset="0"/>
                <a:ea typeface="Calibri" panose="020F0502020204030204" pitchFamily="34" charset="0"/>
              </a:rPr>
              <a:t> </a:t>
            </a:r>
            <a:r>
              <a:rPr lang="sk-SK" sz="2000" b="1" dirty="0" err="1">
                <a:solidFill>
                  <a:schemeClr val="accent5">
                    <a:lumMod val="75000"/>
                  </a:schemeClr>
                </a:solidFill>
                <a:effectLst/>
                <a:latin typeface="Calibri" panose="020F0502020204030204" pitchFamily="34" charset="0"/>
                <a:ea typeface="Calibri" panose="020F0502020204030204" pitchFamily="34" charset="0"/>
              </a:rPr>
              <a:t>solarization</a:t>
            </a:r>
            <a:endParaRPr lang="sk-SK" sz="2000" b="1" dirty="0">
              <a:solidFill>
                <a:schemeClr val="accent5">
                  <a:lumMod val="75000"/>
                </a:schemeClr>
              </a:solidFill>
              <a:effectLst/>
              <a:latin typeface="Calibri" panose="020F0502020204030204" pitchFamily="34" charset="0"/>
              <a:ea typeface="Calibri" panose="020F0502020204030204" pitchFamily="34" charset="0"/>
            </a:endParaRPr>
          </a:p>
          <a:p>
            <a:pPr marL="0" indent="0" algn="ctr">
              <a:lnSpc>
                <a:spcPct val="100000"/>
              </a:lnSpc>
              <a:spcBef>
                <a:spcPts val="0"/>
              </a:spcBef>
              <a:buNone/>
            </a:pPr>
            <a:r>
              <a:rPr lang="sk-SK" sz="2000" b="1" dirty="0" err="1">
                <a:solidFill>
                  <a:schemeClr val="accent5">
                    <a:lumMod val="75000"/>
                  </a:schemeClr>
                </a:solidFill>
                <a:effectLst/>
                <a:latin typeface="Calibri" panose="020F0502020204030204" pitchFamily="34" charset="0"/>
                <a:ea typeface="Calibri" panose="020F0502020204030204" pitchFamily="34" charset="0"/>
              </a:rPr>
              <a:t>Few</a:t>
            </a:r>
            <a:r>
              <a:rPr lang="sk-SK" sz="2000" b="1" dirty="0">
                <a:solidFill>
                  <a:schemeClr val="accent5">
                    <a:lumMod val="75000"/>
                  </a:schemeClr>
                </a:solidFill>
                <a:effectLst/>
                <a:latin typeface="Calibri" panose="020F0502020204030204" pitchFamily="34" charset="0"/>
                <a:ea typeface="Calibri" panose="020F0502020204030204" pitchFamily="34" charset="0"/>
              </a:rPr>
              <a:t> </a:t>
            </a:r>
            <a:r>
              <a:rPr lang="sk-SK" sz="2000" b="1" dirty="0" err="1">
                <a:solidFill>
                  <a:schemeClr val="accent5">
                    <a:lumMod val="75000"/>
                  </a:schemeClr>
                </a:solidFill>
                <a:effectLst/>
                <a:latin typeface="Calibri" panose="020F0502020204030204" pitchFamily="34" charset="0"/>
                <a:ea typeface="Calibri" panose="020F0502020204030204" pitchFamily="34" charset="0"/>
              </a:rPr>
              <a:t>farmers</a:t>
            </a:r>
            <a:r>
              <a:rPr lang="sk-SK" sz="2000" b="1" dirty="0">
                <a:solidFill>
                  <a:schemeClr val="accent5">
                    <a:lumMod val="75000"/>
                  </a:schemeClr>
                </a:solidFill>
                <a:effectLst/>
                <a:latin typeface="Calibri" panose="020F0502020204030204" pitchFamily="34" charset="0"/>
                <a:ea typeface="Calibri" panose="020F0502020204030204" pitchFamily="34" charset="0"/>
              </a:rPr>
              <a:t> </a:t>
            </a:r>
            <a:r>
              <a:rPr lang="sk-SK" sz="2000" b="1" dirty="0" err="1">
                <a:solidFill>
                  <a:schemeClr val="accent5">
                    <a:lumMod val="75000"/>
                  </a:schemeClr>
                </a:solidFill>
                <a:effectLst/>
                <a:latin typeface="Calibri" panose="020F0502020204030204" pitchFamily="34" charset="0"/>
                <a:ea typeface="Calibri" panose="020F0502020204030204" pitchFamily="34" charset="0"/>
              </a:rPr>
              <a:t>innovators</a:t>
            </a:r>
            <a:r>
              <a:rPr lang="sk-SK" sz="2000" b="1" dirty="0">
                <a:solidFill>
                  <a:schemeClr val="accent5">
                    <a:lumMod val="75000"/>
                  </a:schemeClr>
                </a:solidFill>
                <a:effectLst/>
                <a:latin typeface="Calibri" panose="020F0502020204030204" pitchFamily="34" charset="0"/>
                <a:ea typeface="Calibri" panose="020F0502020204030204" pitchFamily="34" charset="0"/>
              </a:rPr>
              <a:t> (SK)</a:t>
            </a:r>
          </a:p>
          <a:p>
            <a:pPr marL="0" indent="0">
              <a:buNone/>
            </a:pPr>
            <a:endParaRPr lang="sk-SK" sz="3300" dirty="0">
              <a:solidFill>
                <a:schemeClr val="accent5">
                  <a:lumMod val="75000"/>
                </a:schemeClr>
              </a:solidFill>
              <a:effectLst/>
              <a:latin typeface="Calibri" panose="020F0502020204030204" pitchFamily="34" charset="0"/>
              <a:ea typeface="Calibri" panose="020F0502020204030204" pitchFamily="34" charset="0"/>
            </a:endParaRPr>
          </a:p>
        </p:txBody>
      </p:sp>
      <p:sp>
        <p:nvSpPr>
          <p:cNvPr id="12" name="Nadpis 11">
            <a:extLst>
              <a:ext uri="{FF2B5EF4-FFF2-40B4-BE49-F238E27FC236}">
                <a16:creationId xmlns:a16="http://schemas.microsoft.com/office/drawing/2014/main" id="{E2D53796-65ED-0DD7-C532-09925DB83052}"/>
              </a:ext>
            </a:extLst>
          </p:cNvPr>
          <p:cNvSpPr>
            <a:spLocks noGrp="1"/>
          </p:cNvSpPr>
          <p:nvPr>
            <p:ph type="title"/>
          </p:nvPr>
        </p:nvSpPr>
        <p:spPr>
          <a:xfrm>
            <a:off x="760562" y="1040605"/>
            <a:ext cx="10515600" cy="761686"/>
          </a:xfrm>
        </p:spPr>
        <p:txBody>
          <a:bodyPr>
            <a:normAutofit/>
          </a:bodyPr>
          <a:lstStyle/>
          <a:p>
            <a:r>
              <a:rPr lang="en-US" sz="2800" b="1" dirty="0">
                <a:solidFill>
                  <a:schemeClr val="accent5">
                    <a:lumMod val="75000"/>
                  </a:schemeClr>
                </a:solidFill>
                <a:latin typeface="+mn-lt"/>
              </a:rPr>
              <a:t>Survey</a:t>
            </a:r>
            <a:r>
              <a:rPr lang="sk-SK" sz="2800" b="1" dirty="0">
                <a:solidFill>
                  <a:schemeClr val="accent5">
                    <a:lumMod val="75000"/>
                  </a:schemeClr>
                </a:solidFill>
                <a:latin typeface="+mn-lt"/>
              </a:rPr>
              <a:t> I</a:t>
            </a:r>
            <a:r>
              <a:rPr lang="en-US" sz="2800" b="1" dirty="0">
                <a:solidFill>
                  <a:schemeClr val="accent5">
                    <a:lumMod val="75000"/>
                  </a:schemeClr>
                </a:solidFill>
                <a:latin typeface="+mn-lt"/>
              </a:rPr>
              <a:t> in the form of online questionnaires filled out by experts</a:t>
            </a:r>
            <a:endParaRPr lang="sk-SK" sz="2800" b="1" dirty="0">
              <a:solidFill>
                <a:schemeClr val="accent5">
                  <a:lumMod val="75000"/>
                </a:schemeClr>
              </a:solidFill>
              <a:latin typeface="+mn-lt"/>
            </a:endParaRPr>
          </a:p>
        </p:txBody>
      </p:sp>
      <p:sp>
        <p:nvSpPr>
          <p:cNvPr id="5" name="BlokTextu 4">
            <a:extLst>
              <a:ext uri="{FF2B5EF4-FFF2-40B4-BE49-F238E27FC236}">
                <a16:creationId xmlns:a16="http://schemas.microsoft.com/office/drawing/2014/main" id="{18BA659C-007E-D844-5CAE-665EBBE9B967}"/>
              </a:ext>
            </a:extLst>
          </p:cNvPr>
          <p:cNvSpPr txBox="1"/>
          <p:nvPr/>
        </p:nvSpPr>
        <p:spPr>
          <a:xfrm>
            <a:off x="6018362" y="1828477"/>
            <a:ext cx="5035669" cy="707886"/>
          </a:xfrm>
          <a:prstGeom prst="rect">
            <a:avLst/>
          </a:prstGeom>
          <a:noFill/>
        </p:spPr>
        <p:txBody>
          <a:bodyPr wrap="square">
            <a:spAutoFit/>
          </a:bodyPr>
          <a:lstStyle/>
          <a:p>
            <a:pPr algn="ctr"/>
            <a:r>
              <a:rPr lang="sk-SK" sz="2000" b="1" dirty="0" err="1">
                <a:solidFill>
                  <a:schemeClr val="accent5">
                    <a:lumMod val="75000"/>
                  </a:schemeClr>
                </a:solidFill>
                <a:effectLst/>
                <a:latin typeface="Calibri" panose="020F0502020204030204" pitchFamily="34" charset="0"/>
                <a:ea typeface="Calibri" panose="020F0502020204030204" pitchFamily="34" charset="0"/>
              </a:rPr>
              <a:t>Agroforestry</a:t>
            </a:r>
            <a:endParaRPr lang="sk-SK" sz="2000" b="1" dirty="0">
              <a:solidFill>
                <a:schemeClr val="accent5">
                  <a:lumMod val="75000"/>
                </a:schemeClr>
              </a:solidFill>
              <a:effectLst/>
              <a:latin typeface="Calibri" panose="020F0502020204030204" pitchFamily="34" charset="0"/>
              <a:ea typeface="Calibri" panose="020F0502020204030204" pitchFamily="34" charset="0"/>
            </a:endParaRPr>
          </a:p>
          <a:p>
            <a:pPr marL="0" indent="0" algn="ctr">
              <a:lnSpc>
                <a:spcPct val="100000"/>
              </a:lnSpc>
              <a:spcBef>
                <a:spcPts val="0"/>
              </a:spcBef>
              <a:buNone/>
            </a:pPr>
            <a:r>
              <a:rPr lang="sk-SK" sz="2000" b="1" dirty="0" err="1">
                <a:solidFill>
                  <a:schemeClr val="accent5">
                    <a:lumMod val="75000"/>
                  </a:schemeClr>
                </a:solidFill>
                <a:effectLst/>
                <a:latin typeface="Calibri" panose="020F0502020204030204" pitchFamily="34" charset="0"/>
                <a:ea typeface="Calibri" panose="020F0502020204030204" pitchFamily="34" charset="0"/>
              </a:rPr>
              <a:t>Few</a:t>
            </a:r>
            <a:r>
              <a:rPr lang="sk-SK" sz="2000" b="1" dirty="0">
                <a:solidFill>
                  <a:schemeClr val="accent5">
                    <a:lumMod val="75000"/>
                  </a:schemeClr>
                </a:solidFill>
                <a:effectLst/>
                <a:latin typeface="Calibri" panose="020F0502020204030204" pitchFamily="34" charset="0"/>
                <a:ea typeface="Calibri" panose="020F0502020204030204" pitchFamily="34" charset="0"/>
              </a:rPr>
              <a:t> </a:t>
            </a:r>
            <a:r>
              <a:rPr lang="sk-SK" sz="2000" b="1" dirty="0" err="1">
                <a:solidFill>
                  <a:schemeClr val="accent5">
                    <a:lumMod val="75000"/>
                  </a:schemeClr>
                </a:solidFill>
                <a:effectLst/>
                <a:latin typeface="Calibri" panose="020F0502020204030204" pitchFamily="34" charset="0"/>
                <a:ea typeface="Calibri" panose="020F0502020204030204" pitchFamily="34" charset="0"/>
              </a:rPr>
              <a:t>farmers</a:t>
            </a:r>
            <a:r>
              <a:rPr lang="sk-SK" sz="2000" b="1" dirty="0">
                <a:solidFill>
                  <a:schemeClr val="accent5">
                    <a:lumMod val="75000"/>
                  </a:schemeClr>
                </a:solidFill>
                <a:effectLst/>
                <a:latin typeface="Calibri" panose="020F0502020204030204" pitchFamily="34" charset="0"/>
                <a:ea typeface="Calibri" panose="020F0502020204030204" pitchFamily="34" charset="0"/>
              </a:rPr>
              <a:t> </a:t>
            </a:r>
            <a:r>
              <a:rPr lang="sk-SK" sz="2000" b="1" dirty="0" err="1">
                <a:solidFill>
                  <a:schemeClr val="accent5">
                    <a:lumMod val="75000"/>
                  </a:schemeClr>
                </a:solidFill>
                <a:effectLst/>
                <a:latin typeface="Calibri" panose="020F0502020204030204" pitchFamily="34" charset="0"/>
                <a:ea typeface="Calibri" panose="020F0502020204030204" pitchFamily="34" charset="0"/>
              </a:rPr>
              <a:t>innovators</a:t>
            </a:r>
            <a:r>
              <a:rPr lang="sk-SK" sz="2000" b="1" dirty="0">
                <a:solidFill>
                  <a:schemeClr val="accent5">
                    <a:lumMod val="75000"/>
                  </a:schemeClr>
                </a:solidFill>
                <a:effectLst/>
                <a:latin typeface="Calibri" panose="020F0502020204030204" pitchFamily="34" charset="0"/>
                <a:ea typeface="Calibri" panose="020F0502020204030204" pitchFamily="34" charset="0"/>
              </a:rPr>
              <a:t> (SK)</a:t>
            </a:r>
          </a:p>
        </p:txBody>
      </p:sp>
      <p:pic>
        <p:nvPicPr>
          <p:cNvPr id="4" name="Obrázok 3">
            <a:extLst>
              <a:ext uri="{FF2B5EF4-FFF2-40B4-BE49-F238E27FC236}">
                <a16:creationId xmlns:a16="http://schemas.microsoft.com/office/drawing/2014/main" id="{C1CE7FD0-3C7A-864D-A1FC-55FFECDB0591}"/>
              </a:ext>
            </a:extLst>
          </p:cNvPr>
          <p:cNvPicPr>
            <a:picLocks noChangeAspect="1"/>
          </p:cNvPicPr>
          <p:nvPr/>
        </p:nvPicPr>
        <p:blipFill rotWithShape="1">
          <a:blip r:embed="rId5"/>
          <a:srcRect l="22184" t="11352" r="25473" b="7228"/>
          <a:stretch/>
        </p:blipFill>
        <p:spPr>
          <a:xfrm>
            <a:off x="1063866" y="2675746"/>
            <a:ext cx="3446096" cy="3015243"/>
          </a:xfrm>
          <a:prstGeom prst="rect">
            <a:avLst/>
          </a:prstGeom>
          <a:ln>
            <a:solidFill>
              <a:schemeClr val="accent1"/>
            </a:solidFill>
          </a:ln>
        </p:spPr>
      </p:pic>
      <p:pic>
        <p:nvPicPr>
          <p:cNvPr id="11" name="Obrázok 10">
            <a:extLst>
              <a:ext uri="{FF2B5EF4-FFF2-40B4-BE49-F238E27FC236}">
                <a16:creationId xmlns:a16="http://schemas.microsoft.com/office/drawing/2014/main" id="{1D6CCC14-E8AC-715D-976E-9BD3BE5DC685}"/>
              </a:ext>
            </a:extLst>
          </p:cNvPr>
          <p:cNvPicPr>
            <a:picLocks noChangeAspect="1"/>
          </p:cNvPicPr>
          <p:nvPr/>
        </p:nvPicPr>
        <p:blipFill rotWithShape="1">
          <a:blip r:embed="rId6"/>
          <a:srcRect l="22342" t="11088" r="25631" b="4280"/>
          <a:stretch/>
        </p:blipFill>
        <p:spPr>
          <a:xfrm>
            <a:off x="6871124" y="2675746"/>
            <a:ext cx="3330144" cy="3015242"/>
          </a:xfrm>
          <a:prstGeom prst="rect">
            <a:avLst/>
          </a:prstGeom>
          <a:ln>
            <a:solidFill>
              <a:schemeClr val="accent1"/>
            </a:solidFill>
          </a:ln>
        </p:spPr>
      </p:pic>
    </p:spTree>
    <p:extLst>
      <p:ext uri="{BB962C8B-B14F-4D97-AF65-F5344CB8AC3E}">
        <p14:creationId xmlns:p14="http://schemas.microsoft.com/office/powerpoint/2010/main" val="38045552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Obrázok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69626" y="0"/>
            <a:ext cx="5747657" cy="6079459"/>
          </a:xfrm>
          <a:prstGeom prst="rect">
            <a:avLst/>
          </a:prstGeom>
        </p:spPr>
      </p:pic>
      <p:grpSp>
        <p:nvGrpSpPr>
          <p:cNvPr id="8" name="Skupina 7"/>
          <p:cNvGrpSpPr/>
          <p:nvPr/>
        </p:nvGrpSpPr>
        <p:grpSpPr>
          <a:xfrm>
            <a:off x="508208" y="126657"/>
            <a:ext cx="6078864" cy="1297856"/>
            <a:chOff x="184285" y="0"/>
            <a:chExt cx="11208029" cy="2334530"/>
          </a:xfrm>
        </p:grpSpPr>
        <p:pic>
          <p:nvPicPr>
            <p:cNvPr id="2" name="Obrázok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4285" y="0"/>
              <a:ext cx="4676334" cy="2334530"/>
            </a:xfrm>
            <a:prstGeom prst="rect">
              <a:avLst/>
            </a:prstGeom>
          </p:spPr>
        </p:pic>
        <p:pic>
          <p:nvPicPr>
            <p:cNvPr id="3" name="Obrázok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05767" y="369162"/>
              <a:ext cx="6086547" cy="1400646"/>
            </a:xfrm>
            <a:prstGeom prst="rect">
              <a:avLst/>
            </a:prstGeom>
          </p:spPr>
        </p:pic>
      </p:grpSp>
      <p:pic>
        <p:nvPicPr>
          <p:cNvPr id="10" name="Obrázok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076166" y="5917186"/>
            <a:ext cx="2785870" cy="885323"/>
          </a:xfrm>
          <a:prstGeom prst="rect">
            <a:avLst/>
          </a:prstGeom>
        </p:spPr>
      </p:pic>
      <p:sp>
        <p:nvSpPr>
          <p:cNvPr id="6" name="Zástupný objekt pre obsah 5">
            <a:extLst>
              <a:ext uri="{FF2B5EF4-FFF2-40B4-BE49-F238E27FC236}">
                <a16:creationId xmlns:a16="http://schemas.microsoft.com/office/drawing/2014/main" id="{FB6F92BE-E400-AC49-BD17-4FA4798C530E}"/>
              </a:ext>
            </a:extLst>
          </p:cNvPr>
          <p:cNvSpPr>
            <a:spLocks noGrp="1"/>
          </p:cNvSpPr>
          <p:nvPr>
            <p:ph idx="1"/>
          </p:nvPr>
        </p:nvSpPr>
        <p:spPr>
          <a:xfrm>
            <a:off x="508208" y="2548744"/>
            <a:ext cx="10515600" cy="3463734"/>
          </a:xfrm>
        </p:spPr>
        <p:txBody>
          <a:bodyPr>
            <a:normAutofit fontScale="25000" lnSpcReduction="20000"/>
          </a:bodyPr>
          <a:lstStyle/>
          <a:p>
            <a:pPr marL="0" indent="0" algn="just">
              <a:lnSpc>
                <a:spcPct val="115000"/>
              </a:lnSpc>
              <a:spcAft>
                <a:spcPts val="800"/>
              </a:spcAft>
              <a:buNone/>
            </a:pPr>
            <a:r>
              <a:rPr lang="sk-SK" sz="7200" b="1" dirty="0">
                <a:solidFill>
                  <a:srgbClr val="2F5597"/>
                </a:solidFill>
                <a:effectLst/>
                <a:latin typeface="Calibri" panose="020F0502020204030204" pitchFamily="34" charset="0"/>
                <a:ea typeface="Calibri" panose="020F0502020204030204" pitchFamily="34" charset="0"/>
                <a:cs typeface="Times New Roman" panose="02020603050405020304" pitchFamily="18" charset="0"/>
              </a:rPr>
              <a:t>CROP DIVERSIFICATION</a:t>
            </a:r>
            <a:endParaRPr lang="sk-SK" sz="7200" dirty="0">
              <a:solidFill>
                <a:srgbClr val="2F5597"/>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Crop</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diversification</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is</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part of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adaptation</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to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climate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change,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increasing</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biodiversity</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improving</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soil</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properties</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soil</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water</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regime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storing</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carbon</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in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the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soil</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and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increasing</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the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level of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provision</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of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ecosystem</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services</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of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agricultural</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land</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t>
            </a:r>
          </a:p>
          <a:p>
            <a:pPr algn="just">
              <a:lnSpc>
                <a:spcPct val="115000"/>
              </a:lnSpc>
              <a:spcAft>
                <a:spcPts val="800"/>
              </a:spcAft>
            </a:pP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In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recent</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decades</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the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diversity</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of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cultivated</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crops</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has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decreased</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in Slovakia, a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substantial</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majority of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the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area</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is</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occupied</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by 10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crops</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and of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these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10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crops</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the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five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most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widespread</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over 80% of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arable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land</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t>
            </a:r>
          </a:p>
          <a:p>
            <a:pPr algn="just">
              <a:lnSpc>
                <a:spcPct val="115000"/>
              </a:lnSpc>
              <a:spcAft>
                <a:spcPts val="800"/>
              </a:spcAft>
            </a:pP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In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addition</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monocultures</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often</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take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up</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large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fields</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and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the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average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size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of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agricultural</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parcels</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is</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large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one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of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the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highest</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in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the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EU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highest</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average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area</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in EU).</a:t>
            </a:r>
          </a:p>
          <a:p>
            <a:pPr algn="just">
              <a:lnSpc>
                <a:spcPct val="115000"/>
              </a:lnSpc>
              <a:spcAft>
                <a:spcPts val="800"/>
              </a:spcAft>
            </a:pP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The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introduction</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of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greening</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as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one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of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the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CAP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tools</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in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this</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respect</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was</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positive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for</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the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agricultural</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land</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of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the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Slovak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Republic</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t>
            </a:r>
          </a:p>
        </p:txBody>
      </p:sp>
      <p:sp>
        <p:nvSpPr>
          <p:cNvPr id="12" name="Nadpis 11">
            <a:extLst>
              <a:ext uri="{FF2B5EF4-FFF2-40B4-BE49-F238E27FC236}">
                <a16:creationId xmlns:a16="http://schemas.microsoft.com/office/drawing/2014/main" id="{E2D53796-65ED-0DD7-C532-09925DB83052}"/>
              </a:ext>
            </a:extLst>
          </p:cNvPr>
          <p:cNvSpPr>
            <a:spLocks noGrp="1"/>
          </p:cNvSpPr>
          <p:nvPr>
            <p:ph type="title"/>
          </p:nvPr>
        </p:nvSpPr>
        <p:spPr>
          <a:xfrm>
            <a:off x="551678" y="1183908"/>
            <a:ext cx="11132114" cy="1297856"/>
          </a:xfrm>
        </p:spPr>
        <p:txBody>
          <a:bodyPr>
            <a:normAutofit/>
          </a:bodyPr>
          <a:lstStyle/>
          <a:p>
            <a:r>
              <a:rPr lang="sk-SK" sz="2000" b="1" dirty="0" err="1">
                <a:solidFill>
                  <a:schemeClr val="accent5">
                    <a:lumMod val="75000"/>
                  </a:schemeClr>
                </a:solidFill>
                <a:effectLst/>
                <a:latin typeface="+mn-lt"/>
                <a:ea typeface="Times New Roman" panose="02020603050405020304" pitchFamily="18" charset="0"/>
              </a:rPr>
              <a:t>Survey</a:t>
            </a:r>
            <a:r>
              <a:rPr lang="sk-SK" sz="2000" b="1" dirty="0">
                <a:solidFill>
                  <a:schemeClr val="accent5">
                    <a:lumMod val="75000"/>
                  </a:schemeClr>
                </a:solidFill>
                <a:effectLst/>
                <a:latin typeface="+mn-lt"/>
                <a:ea typeface="Times New Roman" panose="02020603050405020304" pitchFamily="18" charset="0"/>
              </a:rPr>
              <a:t> II - </a:t>
            </a:r>
            <a:r>
              <a:rPr lang="sk-SK" sz="2000" b="1" dirty="0" err="1">
                <a:solidFill>
                  <a:schemeClr val="accent5">
                    <a:lumMod val="75000"/>
                  </a:schemeClr>
                </a:solidFill>
                <a:effectLst/>
                <a:latin typeface="+mn-lt"/>
                <a:ea typeface="Times New Roman" panose="02020603050405020304" pitchFamily="18" charset="0"/>
              </a:rPr>
              <a:t>Qualitative</a:t>
            </a:r>
            <a:r>
              <a:rPr lang="sk-SK" sz="2000" b="1" dirty="0">
                <a:solidFill>
                  <a:schemeClr val="accent5">
                    <a:lumMod val="75000"/>
                  </a:schemeClr>
                </a:solidFill>
                <a:effectLst/>
                <a:latin typeface="+mn-lt"/>
                <a:ea typeface="Times New Roman" panose="02020603050405020304" pitchFamily="18" charset="0"/>
              </a:rPr>
              <a:t> </a:t>
            </a:r>
            <a:r>
              <a:rPr lang="sk-SK" sz="2000" b="1" dirty="0" err="1">
                <a:solidFill>
                  <a:schemeClr val="accent5">
                    <a:lumMod val="75000"/>
                  </a:schemeClr>
                </a:solidFill>
                <a:effectLst/>
                <a:latin typeface="+mn-lt"/>
                <a:ea typeface="Times New Roman" panose="02020603050405020304" pitchFamily="18" charset="0"/>
              </a:rPr>
              <a:t>data</a:t>
            </a:r>
            <a:r>
              <a:rPr lang="sk-SK" sz="2000" b="1" dirty="0">
                <a:solidFill>
                  <a:schemeClr val="accent5">
                    <a:lumMod val="75000"/>
                  </a:schemeClr>
                </a:solidFill>
                <a:effectLst/>
                <a:latin typeface="+mn-lt"/>
                <a:ea typeface="Times New Roman" panose="02020603050405020304" pitchFamily="18" charset="0"/>
              </a:rPr>
              <a:t> on </a:t>
            </a:r>
            <a:r>
              <a:rPr lang="sk-SK" sz="2000" b="1" dirty="0" err="1">
                <a:solidFill>
                  <a:schemeClr val="accent5">
                    <a:lumMod val="75000"/>
                  </a:schemeClr>
                </a:solidFill>
                <a:effectLst/>
                <a:latin typeface="+mn-lt"/>
                <a:ea typeface="Times New Roman" panose="02020603050405020304" pitchFamily="18" charset="0"/>
              </a:rPr>
              <a:t>barriers</a:t>
            </a:r>
            <a:r>
              <a:rPr lang="sk-SK" sz="2000" b="1" dirty="0">
                <a:solidFill>
                  <a:schemeClr val="accent5">
                    <a:lumMod val="75000"/>
                  </a:schemeClr>
                </a:solidFill>
                <a:effectLst/>
                <a:latin typeface="+mn-lt"/>
                <a:ea typeface="Times New Roman" panose="02020603050405020304" pitchFamily="18" charset="0"/>
              </a:rPr>
              <a:t> and </a:t>
            </a:r>
            <a:r>
              <a:rPr lang="sk-SK" sz="2000" b="1" dirty="0" err="1">
                <a:solidFill>
                  <a:schemeClr val="accent5">
                    <a:lumMod val="75000"/>
                  </a:schemeClr>
                </a:solidFill>
                <a:effectLst/>
                <a:latin typeface="+mn-lt"/>
                <a:ea typeface="Times New Roman" panose="02020603050405020304" pitchFamily="18" charset="0"/>
              </a:rPr>
              <a:t>enablers</a:t>
            </a:r>
            <a:r>
              <a:rPr lang="sk-SK" sz="2000" b="1" dirty="0">
                <a:solidFill>
                  <a:schemeClr val="accent5">
                    <a:lumMod val="75000"/>
                  </a:schemeClr>
                </a:solidFill>
                <a:effectLst/>
                <a:latin typeface="+mn-lt"/>
                <a:ea typeface="Times New Roman" panose="02020603050405020304" pitchFamily="18" charset="0"/>
              </a:rPr>
              <a:t> on </a:t>
            </a:r>
            <a:r>
              <a:rPr lang="sk-SK" sz="2000" b="1" dirty="0" err="1">
                <a:solidFill>
                  <a:schemeClr val="accent5">
                    <a:lumMod val="75000"/>
                  </a:schemeClr>
                </a:solidFill>
                <a:effectLst/>
                <a:latin typeface="+mn-lt"/>
                <a:ea typeface="Times New Roman" panose="02020603050405020304" pitchFamily="18" charset="0"/>
              </a:rPr>
              <a:t>the</a:t>
            </a:r>
            <a:r>
              <a:rPr lang="sk-SK" sz="2000" b="1" dirty="0">
                <a:solidFill>
                  <a:schemeClr val="accent5">
                    <a:lumMod val="75000"/>
                  </a:schemeClr>
                </a:solidFill>
                <a:effectLst/>
                <a:latin typeface="+mn-lt"/>
                <a:ea typeface="Times New Roman" panose="02020603050405020304" pitchFamily="18" charset="0"/>
              </a:rPr>
              <a:t> </a:t>
            </a:r>
            <a:r>
              <a:rPr lang="sk-SK" sz="2000" b="1" dirty="0" err="1">
                <a:solidFill>
                  <a:schemeClr val="accent5">
                    <a:lumMod val="75000"/>
                  </a:schemeClr>
                </a:solidFill>
                <a:effectLst/>
                <a:latin typeface="+mn-lt"/>
                <a:ea typeface="Times New Roman" panose="02020603050405020304" pitchFamily="18" charset="0"/>
              </a:rPr>
              <a:t>adoption</a:t>
            </a:r>
            <a:r>
              <a:rPr lang="sk-SK" sz="2000" b="1" dirty="0">
                <a:solidFill>
                  <a:schemeClr val="accent5">
                    <a:lumMod val="75000"/>
                  </a:schemeClr>
                </a:solidFill>
                <a:effectLst/>
                <a:latin typeface="+mn-lt"/>
                <a:ea typeface="Times New Roman" panose="02020603050405020304" pitchFamily="18" charset="0"/>
              </a:rPr>
              <a:t> of </a:t>
            </a:r>
            <a:r>
              <a:rPr lang="sk-SK" sz="2000" b="1" dirty="0" err="1">
                <a:solidFill>
                  <a:schemeClr val="accent5">
                    <a:lumMod val="75000"/>
                  </a:schemeClr>
                </a:solidFill>
                <a:effectLst/>
                <a:latin typeface="+mn-lt"/>
                <a:ea typeface="Times New Roman" panose="02020603050405020304" pitchFamily="18" charset="0"/>
              </a:rPr>
              <a:t>innovative</a:t>
            </a:r>
            <a:r>
              <a:rPr lang="sk-SK" sz="2000" b="1" dirty="0">
                <a:solidFill>
                  <a:schemeClr val="accent5">
                    <a:lumMod val="75000"/>
                  </a:schemeClr>
                </a:solidFill>
                <a:effectLst/>
                <a:latin typeface="+mn-lt"/>
                <a:ea typeface="Times New Roman" panose="02020603050405020304" pitchFamily="18" charset="0"/>
              </a:rPr>
              <a:t> </a:t>
            </a:r>
            <a:r>
              <a:rPr lang="sk-SK" sz="2000" b="1" dirty="0" err="1">
                <a:solidFill>
                  <a:schemeClr val="accent5">
                    <a:lumMod val="75000"/>
                  </a:schemeClr>
                </a:solidFill>
                <a:effectLst/>
                <a:latin typeface="+mn-lt"/>
                <a:ea typeface="Times New Roman" panose="02020603050405020304" pitchFamily="18" charset="0"/>
              </a:rPr>
              <a:t>Soil</a:t>
            </a:r>
            <a:r>
              <a:rPr lang="sk-SK" sz="2000" b="1" dirty="0">
                <a:solidFill>
                  <a:schemeClr val="accent5">
                    <a:lumMod val="75000"/>
                  </a:schemeClr>
                </a:solidFill>
                <a:effectLst/>
                <a:latin typeface="+mn-lt"/>
                <a:ea typeface="Times New Roman" panose="02020603050405020304" pitchFamily="18" charset="0"/>
              </a:rPr>
              <a:t> Management </a:t>
            </a:r>
            <a:r>
              <a:rPr lang="sk-SK" sz="2000" b="1" dirty="0" err="1">
                <a:solidFill>
                  <a:schemeClr val="accent5">
                    <a:lumMod val="75000"/>
                  </a:schemeClr>
                </a:solidFill>
                <a:effectLst/>
                <a:latin typeface="+mn-lt"/>
                <a:ea typeface="Times New Roman" panose="02020603050405020304" pitchFamily="18" charset="0"/>
              </a:rPr>
              <a:t>Practices</a:t>
            </a:r>
            <a:br>
              <a:rPr lang="sk-SK" sz="2000" b="1" dirty="0">
                <a:solidFill>
                  <a:schemeClr val="accent5">
                    <a:lumMod val="75000"/>
                  </a:schemeClr>
                </a:solidFill>
                <a:effectLst/>
                <a:latin typeface="+mn-lt"/>
                <a:ea typeface="Times New Roman" panose="02020603050405020304" pitchFamily="18" charset="0"/>
              </a:rPr>
            </a:br>
            <a:r>
              <a:rPr lang="sk-SK" sz="2000" b="1" dirty="0" err="1">
                <a:solidFill>
                  <a:srgbClr val="FF0000"/>
                </a:solidFill>
                <a:effectLst/>
                <a:latin typeface="+mn-lt"/>
                <a:ea typeface="Times New Roman" panose="02020603050405020304" pitchFamily="18" charset="0"/>
              </a:rPr>
              <a:t>Main</a:t>
            </a:r>
            <a:r>
              <a:rPr lang="sk-SK" sz="2000" b="1" dirty="0">
                <a:solidFill>
                  <a:srgbClr val="FF0000"/>
                </a:solidFill>
                <a:effectLst/>
                <a:latin typeface="+mn-lt"/>
                <a:ea typeface="Times New Roman" panose="02020603050405020304" pitchFamily="18" charset="0"/>
              </a:rPr>
              <a:t> </a:t>
            </a:r>
            <a:r>
              <a:rPr lang="sk-SK" sz="2000" b="1" dirty="0" err="1">
                <a:solidFill>
                  <a:srgbClr val="FF0000"/>
                </a:solidFill>
                <a:effectLst/>
                <a:latin typeface="+mn-lt"/>
                <a:ea typeface="Times New Roman" panose="02020603050405020304" pitchFamily="18" charset="0"/>
              </a:rPr>
              <a:t>result</a:t>
            </a:r>
            <a:r>
              <a:rPr lang="sk-SK" sz="2000" b="1" dirty="0">
                <a:solidFill>
                  <a:srgbClr val="FF0000"/>
                </a:solidFill>
                <a:effectLst/>
                <a:latin typeface="+mn-lt"/>
                <a:ea typeface="Times New Roman" panose="02020603050405020304" pitchFamily="18" charset="0"/>
              </a:rPr>
              <a:t>- </a:t>
            </a:r>
            <a:r>
              <a:rPr lang="en-US" sz="2000" b="1" dirty="0">
                <a:solidFill>
                  <a:srgbClr val="FF0000"/>
                </a:solidFill>
                <a:effectLst/>
                <a:latin typeface="+mn-lt"/>
                <a:ea typeface="Times New Roman" panose="02020603050405020304" pitchFamily="18" charset="0"/>
              </a:rPr>
              <a:t>58 SMPs (58 land management methods) were described within the </a:t>
            </a:r>
            <a:r>
              <a:rPr lang="en-US" sz="2000" b="1" dirty="0" err="1">
                <a:solidFill>
                  <a:srgbClr val="FF0000"/>
                </a:solidFill>
                <a:effectLst/>
                <a:latin typeface="+mn-lt"/>
                <a:ea typeface="Times New Roman" panose="02020603050405020304" pitchFamily="18" charset="0"/>
              </a:rPr>
              <a:t>i_SoMPE</a:t>
            </a:r>
            <a:r>
              <a:rPr lang="en-US" sz="2000" b="1" dirty="0">
                <a:solidFill>
                  <a:srgbClr val="FF0000"/>
                </a:solidFill>
                <a:effectLst/>
                <a:latin typeface="+mn-lt"/>
                <a:ea typeface="Times New Roman" panose="02020603050405020304" pitchFamily="18" charset="0"/>
              </a:rPr>
              <a:t> project.</a:t>
            </a:r>
            <a:r>
              <a:rPr lang="sk-SK" sz="2000" b="1" dirty="0">
                <a:solidFill>
                  <a:srgbClr val="FF0000"/>
                </a:solidFill>
                <a:latin typeface="+mn-lt"/>
                <a:ea typeface="Times New Roman" panose="02020603050405020304" pitchFamily="18" charset="0"/>
              </a:rPr>
              <a:t> </a:t>
            </a:r>
            <a:r>
              <a:rPr lang="sk-SK" sz="2000" b="1" dirty="0">
                <a:solidFill>
                  <a:srgbClr val="FF0000"/>
                </a:solidFill>
                <a:effectLst/>
                <a:latin typeface="+mn-lt"/>
                <a:ea typeface="Calibri" panose="020F0502020204030204" pitchFamily="34" charset="0"/>
              </a:rPr>
              <a:t>(EXAMPLE)</a:t>
            </a:r>
            <a:endParaRPr lang="sk-SK" sz="2000" dirty="0">
              <a:solidFill>
                <a:srgbClr val="FF0000"/>
              </a:solidFill>
              <a:latin typeface="+mn-lt"/>
            </a:endParaRPr>
          </a:p>
        </p:txBody>
      </p:sp>
    </p:spTree>
    <p:extLst>
      <p:ext uri="{BB962C8B-B14F-4D97-AF65-F5344CB8AC3E}">
        <p14:creationId xmlns:p14="http://schemas.microsoft.com/office/powerpoint/2010/main" val="24889812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Obrázok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69626" y="0"/>
            <a:ext cx="5747657" cy="6079459"/>
          </a:xfrm>
          <a:prstGeom prst="rect">
            <a:avLst/>
          </a:prstGeom>
        </p:spPr>
      </p:pic>
      <p:grpSp>
        <p:nvGrpSpPr>
          <p:cNvPr id="8" name="Skupina 7"/>
          <p:cNvGrpSpPr/>
          <p:nvPr/>
        </p:nvGrpSpPr>
        <p:grpSpPr>
          <a:xfrm>
            <a:off x="390762" y="167150"/>
            <a:ext cx="6078864" cy="1297856"/>
            <a:chOff x="184285" y="0"/>
            <a:chExt cx="11208029" cy="2334530"/>
          </a:xfrm>
        </p:grpSpPr>
        <p:pic>
          <p:nvPicPr>
            <p:cNvPr id="2" name="Obrázok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4285" y="0"/>
              <a:ext cx="4676334" cy="2334530"/>
            </a:xfrm>
            <a:prstGeom prst="rect">
              <a:avLst/>
            </a:prstGeom>
          </p:spPr>
        </p:pic>
        <p:pic>
          <p:nvPicPr>
            <p:cNvPr id="3" name="Obrázok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05767" y="369162"/>
              <a:ext cx="6086547" cy="1400646"/>
            </a:xfrm>
            <a:prstGeom prst="rect">
              <a:avLst/>
            </a:prstGeom>
          </p:spPr>
        </p:pic>
      </p:grpSp>
      <p:pic>
        <p:nvPicPr>
          <p:cNvPr id="10" name="Obrázok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43454" y="5838927"/>
            <a:ext cx="2785870" cy="885323"/>
          </a:xfrm>
          <a:prstGeom prst="rect">
            <a:avLst/>
          </a:prstGeom>
        </p:spPr>
      </p:pic>
      <p:sp>
        <p:nvSpPr>
          <p:cNvPr id="6" name="Zástupný objekt pre obsah 5">
            <a:extLst>
              <a:ext uri="{FF2B5EF4-FFF2-40B4-BE49-F238E27FC236}">
                <a16:creationId xmlns:a16="http://schemas.microsoft.com/office/drawing/2014/main" id="{FB6F92BE-E400-AC49-BD17-4FA4798C530E}"/>
              </a:ext>
            </a:extLst>
          </p:cNvPr>
          <p:cNvSpPr>
            <a:spLocks noGrp="1"/>
          </p:cNvSpPr>
          <p:nvPr>
            <p:ph idx="1"/>
          </p:nvPr>
        </p:nvSpPr>
        <p:spPr>
          <a:xfrm>
            <a:off x="464575" y="1790856"/>
            <a:ext cx="10515600" cy="4351338"/>
          </a:xfrm>
        </p:spPr>
        <p:txBody>
          <a:bodyPr>
            <a:normAutofit fontScale="25000" lnSpcReduction="20000"/>
          </a:bodyPr>
          <a:lstStyle/>
          <a:p>
            <a:pPr algn="just">
              <a:lnSpc>
                <a:spcPct val="115000"/>
              </a:lnSpc>
              <a:spcAft>
                <a:spcPts val="800"/>
              </a:spcAft>
            </a:pP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Crop</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diversification</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within</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the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farm</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affects</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the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diversity</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of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crops</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fruits</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and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vegetables</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grown</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The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minimum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number</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of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cultivated</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crops</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and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the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share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of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their</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acreage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within</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an</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agricultural</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enterprise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is</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set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out</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in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the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Regulation</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of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the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Government</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of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the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Slovak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Republic</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no. 342/2014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Coll</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Which</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lays</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down</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the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rules</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for</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providing</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support</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in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agriculture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in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connection</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with</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decoupled</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direct</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payment</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schemes</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This</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is</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an</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interpretation</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of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Article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44 of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Regulation</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(EU) No 182/2011. 1307/2013.</a:t>
            </a:r>
          </a:p>
          <a:p>
            <a:pPr algn="just">
              <a:lnSpc>
                <a:spcPct val="120000"/>
              </a:lnSpc>
              <a:spcBef>
                <a:spcPts val="0"/>
              </a:spcBef>
            </a:pP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area</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of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arable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land</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declared</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by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the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holding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for</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the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purpose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of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granting</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payment</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for</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agricultural</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practices</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beneficial</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for</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the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climate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and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the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environment</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required</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number</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of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cultivated</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crops</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According</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this</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Law</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the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required</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area</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of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crops</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in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the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sowing</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procedure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t>
            </a:r>
          </a:p>
          <a:p>
            <a:pPr marL="342900" lvl="0" indent="-342900" algn="just">
              <a:lnSpc>
                <a:spcPct val="120000"/>
              </a:lnSpc>
              <a:spcBef>
                <a:spcPts val="0"/>
              </a:spcBef>
              <a:buFont typeface="Calibri" panose="020F0502020204030204" pitchFamily="34" charset="0"/>
              <a:buChar char="-"/>
            </a:pP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up</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to 10 ha </a:t>
            </a:r>
          </a:p>
          <a:p>
            <a:pPr marL="342900" lvl="0" indent="-342900" algn="just">
              <a:lnSpc>
                <a:spcPct val="115000"/>
              </a:lnSpc>
              <a:spcBef>
                <a:spcPts val="0"/>
              </a:spcBef>
              <a:buFont typeface="Calibri" panose="020F0502020204030204" pitchFamily="34" charset="0"/>
              <a:buChar char="-"/>
            </a:pP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10-30 ha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least</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2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main</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crops</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may</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not</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cover</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more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than</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75% of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the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arable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land</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area</a:t>
            </a:r>
            <a:endPar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spcBef>
                <a:spcPts val="0"/>
              </a:spcBef>
              <a:spcAft>
                <a:spcPts val="800"/>
              </a:spcAft>
              <a:buFont typeface="Calibri" panose="020F0502020204030204" pitchFamily="34" charset="0"/>
              <a:buChar char="-"/>
            </a:pP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over 30 ha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least</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3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main</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crops</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may</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not</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cover</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more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than</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75% of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the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arable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land</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area</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two</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main</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crops</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may</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not</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cover</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more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than</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95% of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the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arable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land</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area</a:t>
            </a:r>
            <a:endPar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Therefore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all</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farmers</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over 10 ha of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arable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land</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if</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they</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receive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support</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payment</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for</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agricultural</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practices</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beneficial</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for</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the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climate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and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the</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environment</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are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obliged</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to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carry</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out</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crop</a:t>
            </a:r>
            <a:r>
              <a:rPr lang="sk-SK" sz="72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sk-SK" sz="7200" dirty="0" err="1">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diversification</a:t>
            </a:r>
            <a:r>
              <a:rPr lang="sk-SK" sz="5500"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t>
            </a:r>
          </a:p>
          <a:p>
            <a:endParaRPr lang="sk-SK" dirty="0"/>
          </a:p>
        </p:txBody>
      </p:sp>
      <p:sp>
        <p:nvSpPr>
          <p:cNvPr id="12" name="Nadpis 11">
            <a:extLst>
              <a:ext uri="{FF2B5EF4-FFF2-40B4-BE49-F238E27FC236}">
                <a16:creationId xmlns:a16="http://schemas.microsoft.com/office/drawing/2014/main" id="{E2D53796-65ED-0DD7-C532-09925DB83052}"/>
              </a:ext>
            </a:extLst>
          </p:cNvPr>
          <p:cNvSpPr>
            <a:spLocks noGrp="1"/>
          </p:cNvSpPr>
          <p:nvPr>
            <p:ph type="title"/>
          </p:nvPr>
        </p:nvSpPr>
        <p:spPr>
          <a:xfrm>
            <a:off x="549443" y="1208800"/>
            <a:ext cx="10515600" cy="629276"/>
          </a:xfrm>
        </p:spPr>
        <p:txBody>
          <a:bodyPr>
            <a:normAutofit/>
          </a:bodyPr>
          <a:lstStyle/>
          <a:p>
            <a:r>
              <a:rPr lang="sk-SK" sz="2400" b="1" dirty="0">
                <a:solidFill>
                  <a:schemeClr val="accent5">
                    <a:lumMod val="75000"/>
                  </a:schemeClr>
                </a:solidFill>
                <a:effectLst/>
                <a:latin typeface="Calibri" panose="020F0502020204030204" pitchFamily="34" charset="0"/>
                <a:ea typeface="Calibri" panose="020F0502020204030204" pitchFamily="34" charset="0"/>
                <a:cs typeface="Times New Roman" panose="02020603050405020304" pitchFamily="18" charset="0"/>
              </a:rPr>
              <a:t>CROP DIVERSIFICATION / ROTATION</a:t>
            </a:r>
            <a:endParaRPr lang="sk-SK" sz="2400" dirty="0"/>
          </a:p>
        </p:txBody>
      </p:sp>
      <p:pic>
        <p:nvPicPr>
          <p:cNvPr id="5" name="Obrázok 4">
            <a:extLst>
              <a:ext uri="{FF2B5EF4-FFF2-40B4-BE49-F238E27FC236}">
                <a16:creationId xmlns:a16="http://schemas.microsoft.com/office/drawing/2014/main" id="{83C63AA6-9583-CDAC-8760-D28A67C64119}"/>
              </a:ext>
            </a:extLst>
          </p:cNvPr>
          <p:cNvPicPr>
            <a:picLocks noChangeAspect="1"/>
          </p:cNvPicPr>
          <p:nvPr/>
        </p:nvPicPr>
        <p:blipFill rotWithShape="1">
          <a:blip r:embed="rId6"/>
          <a:srcRect l="22358" t="10438" r="25283" b="6415"/>
          <a:stretch/>
        </p:blipFill>
        <p:spPr>
          <a:xfrm>
            <a:off x="10336001" y="274055"/>
            <a:ext cx="1627820" cy="1454066"/>
          </a:xfrm>
          <a:prstGeom prst="rect">
            <a:avLst/>
          </a:prstGeom>
          <a:ln>
            <a:solidFill>
              <a:schemeClr val="accent1"/>
            </a:solidFill>
          </a:ln>
        </p:spPr>
      </p:pic>
    </p:spTree>
    <p:extLst>
      <p:ext uri="{BB962C8B-B14F-4D97-AF65-F5344CB8AC3E}">
        <p14:creationId xmlns:p14="http://schemas.microsoft.com/office/powerpoint/2010/main" val="2792487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Obrázok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69626" y="0"/>
            <a:ext cx="5747657" cy="6079459"/>
          </a:xfrm>
          <a:prstGeom prst="rect">
            <a:avLst/>
          </a:prstGeom>
        </p:spPr>
      </p:pic>
      <p:grpSp>
        <p:nvGrpSpPr>
          <p:cNvPr id="8" name="Skupina 7"/>
          <p:cNvGrpSpPr/>
          <p:nvPr/>
        </p:nvGrpSpPr>
        <p:grpSpPr>
          <a:xfrm>
            <a:off x="390762" y="167150"/>
            <a:ext cx="6078864" cy="1297856"/>
            <a:chOff x="184285" y="0"/>
            <a:chExt cx="11208029" cy="2334530"/>
          </a:xfrm>
        </p:grpSpPr>
        <p:pic>
          <p:nvPicPr>
            <p:cNvPr id="2" name="Obrázok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4285" y="0"/>
              <a:ext cx="4676334" cy="2334530"/>
            </a:xfrm>
            <a:prstGeom prst="rect">
              <a:avLst/>
            </a:prstGeom>
          </p:spPr>
        </p:pic>
        <p:pic>
          <p:nvPicPr>
            <p:cNvPr id="3" name="Obrázok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05767" y="369162"/>
              <a:ext cx="6086547" cy="1400646"/>
            </a:xfrm>
            <a:prstGeom prst="rect">
              <a:avLst/>
            </a:prstGeom>
          </p:spPr>
        </p:pic>
      </p:grpSp>
      <p:pic>
        <p:nvPicPr>
          <p:cNvPr id="10" name="Obrázok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91155" y="5593860"/>
            <a:ext cx="2785870" cy="885323"/>
          </a:xfrm>
          <a:prstGeom prst="rect">
            <a:avLst/>
          </a:prstGeom>
        </p:spPr>
      </p:pic>
      <p:sp>
        <p:nvSpPr>
          <p:cNvPr id="6" name="Zástupný objekt pre obsah 5">
            <a:extLst>
              <a:ext uri="{FF2B5EF4-FFF2-40B4-BE49-F238E27FC236}">
                <a16:creationId xmlns:a16="http://schemas.microsoft.com/office/drawing/2014/main" id="{FB6F92BE-E400-AC49-BD17-4FA4798C530E}"/>
              </a:ext>
            </a:extLst>
          </p:cNvPr>
          <p:cNvSpPr>
            <a:spLocks noGrp="1"/>
          </p:cNvSpPr>
          <p:nvPr>
            <p:ph idx="1"/>
          </p:nvPr>
        </p:nvSpPr>
        <p:spPr>
          <a:xfrm>
            <a:off x="597569" y="1867877"/>
            <a:ext cx="10515600" cy="3783239"/>
          </a:xfrm>
        </p:spPr>
        <p:txBody>
          <a:bodyPr>
            <a:normAutofit fontScale="25000" lnSpcReduction="20000"/>
          </a:bodyPr>
          <a:lstStyle/>
          <a:p>
            <a:pPr>
              <a:lnSpc>
                <a:spcPct val="115000"/>
              </a:lnSpc>
              <a:spcAft>
                <a:spcPts val="800"/>
              </a:spcAft>
            </a:pPr>
            <a:r>
              <a:rPr lang="en-US" sz="7200" dirty="0">
                <a:solidFill>
                  <a:srgbClr val="2F5597"/>
                </a:solidFill>
              </a:rPr>
              <a:t>Forage legumes have a key role as the main source of N supply in place of fertilizers in permanent and temporary grassland as well. Moreover, grass-legume mixtures may improve several ecosystem services including soil structure maintenance, carbon sequestration, nutrient cycling, water regulation and purification, biodiversity conservation. </a:t>
            </a:r>
            <a:endParaRPr lang="sk-SK" sz="7200" dirty="0">
              <a:solidFill>
                <a:srgbClr val="2F5597"/>
              </a:solidFill>
              <a:effectLst/>
              <a:ea typeface="Calibri" panose="020F0502020204030204" pitchFamily="34" charset="0"/>
              <a:cs typeface="Times New Roman" panose="02020603050405020304" pitchFamily="18" charset="0"/>
            </a:endParaRPr>
          </a:p>
          <a:p>
            <a:pPr>
              <a:lnSpc>
                <a:spcPct val="115000"/>
              </a:lnSpc>
              <a:spcAft>
                <a:spcPts val="800"/>
              </a:spcAft>
            </a:pPr>
            <a:r>
              <a:rPr lang="en-US" sz="7200" dirty="0">
                <a:solidFill>
                  <a:srgbClr val="2F5597"/>
                </a:solidFill>
              </a:rPr>
              <a:t>In general, permanent grasslands are </a:t>
            </a:r>
            <a:r>
              <a:rPr lang="en-US" sz="7200" dirty="0" err="1">
                <a:solidFill>
                  <a:srgbClr val="2F5597"/>
                </a:solidFill>
              </a:rPr>
              <a:t>oversown</a:t>
            </a:r>
            <a:r>
              <a:rPr lang="en-US" sz="7200" dirty="0">
                <a:solidFill>
                  <a:srgbClr val="2F5597"/>
                </a:solidFill>
              </a:rPr>
              <a:t> by grass-legume mixtures, except for habitats, where according to Regulation of the Government of the Slovak Republic No 342/2014 Coll. that lays down the rules for granting support in agriculture in relation to the schemes of decoupled direct payment as amended, only sowing of habitat specific grass species is allowed</a:t>
            </a:r>
            <a:endParaRPr lang="sk-SK" sz="7200" dirty="0">
              <a:solidFill>
                <a:srgbClr val="2F5597"/>
              </a:solidFill>
              <a:effectLst/>
              <a:ea typeface="Calibri" panose="020F0502020204030204" pitchFamily="34" charset="0"/>
              <a:cs typeface="Times New Roman" panose="02020603050405020304" pitchFamily="18" charset="0"/>
            </a:endParaRPr>
          </a:p>
          <a:p>
            <a:pPr>
              <a:lnSpc>
                <a:spcPct val="115000"/>
              </a:lnSpc>
              <a:spcAft>
                <a:spcPts val="800"/>
              </a:spcAft>
            </a:pPr>
            <a:r>
              <a:rPr lang="en-US" sz="7200" dirty="0">
                <a:solidFill>
                  <a:srgbClr val="2F5597"/>
                </a:solidFill>
              </a:rPr>
              <a:t>On arable land, grass-clover mixtures are included in crop rotations especially in areas with a slope of more than 12°. In compliance with the National Rural Development Plan of the Slovak Republic, in these areas at least 40% of soil cover has to be maintained in autumn and winter (from November 1st to March 1st). In 2020, grass-clover mixtures occupied app. 213 thousand ha in Slovakia.</a:t>
            </a:r>
            <a:r>
              <a:rPr lang="sk-SK" sz="7200" dirty="0">
                <a:solidFill>
                  <a:srgbClr val="2F5597"/>
                </a:solidFill>
                <a:effectLst/>
                <a:ea typeface="Calibri" panose="020F0502020204030204" pitchFamily="34" charset="0"/>
                <a:cs typeface="Times New Roman" panose="02020603050405020304" pitchFamily="18" charset="0"/>
              </a:rPr>
              <a:t> </a:t>
            </a:r>
          </a:p>
        </p:txBody>
      </p:sp>
      <p:sp>
        <p:nvSpPr>
          <p:cNvPr id="12" name="Nadpis 11">
            <a:extLst>
              <a:ext uri="{FF2B5EF4-FFF2-40B4-BE49-F238E27FC236}">
                <a16:creationId xmlns:a16="http://schemas.microsoft.com/office/drawing/2014/main" id="{E2D53796-65ED-0DD7-C532-09925DB83052}"/>
              </a:ext>
            </a:extLst>
          </p:cNvPr>
          <p:cNvSpPr>
            <a:spLocks noGrp="1"/>
          </p:cNvSpPr>
          <p:nvPr>
            <p:ph type="title"/>
          </p:nvPr>
        </p:nvSpPr>
        <p:spPr>
          <a:xfrm>
            <a:off x="597569" y="1206884"/>
            <a:ext cx="10515600" cy="607011"/>
          </a:xfrm>
        </p:spPr>
        <p:txBody>
          <a:bodyPr>
            <a:normAutofit/>
          </a:bodyPr>
          <a:lstStyle/>
          <a:p>
            <a:r>
              <a:rPr lang="sk-SK" sz="2000" b="1" cap="all" dirty="0" err="1">
                <a:solidFill>
                  <a:srgbClr val="2F5597"/>
                </a:solidFill>
                <a:latin typeface="+mn-lt"/>
              </a:rPr>
              <a:t>Grassland</a:t>
            </a:r>
            <a:r>
              <a:rPr lang="sk-SK" sz="2000" b="1" cap="all" dirty="0">
                <a:solidFill>
                  <a:srgbClr val="2F5597"/>
                </a:solidFill>
                <a:latin typeface="+mn-lt"/>
              </a:rPr>
              <a:t> </a:t>
            </a:r>
            <a:r>
              <a:rPr lang="sk-SK" sz="2000" b="1" cap="all" dirty="0" err="1">
                <a:solidFill>
                  <a:srgbClr val="2F5597"/>
                </a:solidFill>
                <a:latin typeface="+mn-lt"/>
              </a:rPr>
              <a:t>with</a:t>
            </a:r>
            <a:r>
              <a:rPr lang="sk-SK" sz="2000" b="1" cap="all" dirty="0">
                <a:solidFill>
                  <a:srgbClr val="2F5597"/>
                </a:solidFill>
                <a:latin typeface="+mn-lt"/>
              </a:rPr>
              <a:t> </a:t>
            </a:r>
            <a:r>
              <a:rPr lang="sk-SK" sz="2000" b="1" cap="all" dirty="0" err="1">
                <a:solidFill>
                  <a:srgbClr val="2F5597"/>
                </a:solidFill>
                <a:latin typeface="+mn-lt"/>
              </a:rPr>
              <a:t>legumes</a:t>
            </a:r>
            <a:endParaRPr lang="sk-SK" cap="all" dirty="0"/>
          </a:p>
        </p:txBody>
      </p:sp>
      <p:pic>
        <p:nvPicPr>
          <p:cNvPr id="5" name="Obrázok 4">
            <a:extLst>
              <a:ext uri="{FF2B5EF4-FFF2-40B4-BE49-F238E27FC236}">
                <a16:creationId xmlns:a16="http://schemas.microsoft.com/office/drawing/2014/main" id="{404848D0-7FBE-4FE3-1CB1-B7E84C9D2E70}"/>
              </a:ext>
            </a:extLst>
          </p:cNvPr>
          <p:cNvPicPr>
            <a:picLocks noChangeAspect="1"/>
          </p:cNvPicPr>
          <p:nvPr/>
        </p:nvPicPr>
        <p:blipFill rotWithShape="1">
          <a:blip r:embed="rId6"/>
          <a:srcRect l="26842" t="17598" r="29816" b="8492"/>
          <a:stretch/>
        </p:blipFill>
        <p:spPr>
          <a:xfrm>
            <a:off x="10350395" y="179805"/>
            <a:ext cx="1664541" cy="1596656"/>
          </a:xfrm>
          <a:prstGeom prst="rect">
            <a:avLst/>
          </a:prstGeom>
          <a:ln>
            <a:solidFill>
              <a:schemeClr val="accent1"/>
            </a:solidFill>
          </a:ln>
        </p:spPr>
      </p:pic>
    </p:spTree>
    <p:extLst>
      <p:ext uri="{BB962C8B-B14F-4D97-AF65-F5344CB8AC3E}">
        <p14:creationId xmlns:p14="http://schemas.microsoft.com/office/powerpoint/2010/main" val="16115171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Obrázok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69626" y="0"/>
            <a:ext cx="5747657" cy="6079459"/>
          </a:xfrm>
          <a:prstGeom prst="rect">
            <a:avLst/>
          </a:prstGeom>
        </p:spPr>
      </p:pic>
      <p:grpSp>
        <p:nvGrpSpPr>
          <p:cNvPr id="8" name="Skupina 7"/>
          <p:cNvGrpSpPr/>
          <p:nvPr/>
        </p:nvGrpSpPr>
        <p:grpSpPr>
          <a:xfrm>
            <a:off x="390762" y="60385"/>
            <a:ext cx="6078864" cy="1146499"/>
            <a:chOff x="184285" y="0"/>
            <a:chExt cx="11208029" cy="2334530"/>
          </a:xfrm>
        </p:grpSpPr>
        <p:pic>
          <p:nvPicPr>
            <p:cNvPr id="2" name="Obrázok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4285" y="0"/>
              <a:ext cx="4676334" cy="2334530"/>
            </a:xfrm>
            <a:prstGeom prst="rect">
              <a:avLst/>
            </a:prstGeom>
          </p:spPr>
        </p:pic>
        <p:pic>
          <p:nvPicPr>
            <p:cNvPr id="3" name="Obrázok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05767" y="369162"/>
              <a:ext cx="6086547" cy="1400646"/>
            </a:xfrm>
            <a:prstGeom prst="rect">
              <a:avLst/>
            </a:prstGeom>
          </p:spPr>
        </p:pic>
      </p:grpSp>
      <p:pic>
        <p:nvPicPr>
          <p:cNvPr id="10" name="Obrázok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91155" y="5593860"/>
            <a:ext cx="2785870" cy="885323"/>
          </a:xfrm>
          <a:prstGeom prst="rect">
            <a:avLst/>
          </a:prstGeom>
        </p:spPr>
      </p:pic>
      <p:sp>
        <p:nvSpPr>
          <p:cNvPr id="6" name="Zástupný objekt pre obsah 5">
            <a:extLst>
              <a:ext uri="{FF2B5EF4-FFF2-40B4-BE49-F238E27FC236}">
                <a16:creationId xmlns:a16="http://schemas.microsoft.com/office/drawing/2014/main" id="{FB6F92BE-E400-AC49-BD17-4FA4798C530E}"/>
              </a:ext>
            </a:extLst>
          </p:cNvPr>
          <p:cNvSpPr>
            <a:spLocks noGrp="1"/>
          </p:cNvSpPr>
          <p:nvPr>
            <p:ph idx="1"/>
          </p:nvPr>
        </p:nvSpPr>
        <p:spPr>
          <a:xfrm>
            <a:off x="597569" y="1867877"/>
            <a:ext cx="10515600" cy="4075723"/>
          </a:xfrm>
        </p:spPr>
        <p:txBody>
          <a:bodyPr>
            <a:noAutofit/>
          </a:bodyPr>
          <a:lstStyle/>
          <a:p>
            <a:pPr marL="0" indent="0">
              <a:lnSpc>
                <a:spcPct val="100000"/>
              </a:lnSpc>
              <a:spcBef>
                <a:spcPts val="0"/>
              </a:spcBef>
              <a:buNone/>
            </a:pPr>
            <a:r>
              <a:rPr lang="en-US" sz="1800" dirty="0">
                <a:solidFill>
                  <a:srgbClr val="2F5597"/>
                </a:solidFill>
              </a:rPr>
              <a:t>In Slovakia, the national inventory of woody and herbaceous vegetation in agrarian landscape was performed in 2011-2012. Woody ad herbaceous vegetation was considered as a one of the elements of the </a:t>
            </a:r>
            <a:r>
              <a:rPr lang="en-US" sz="1800" b="1" dirty="0">
                <a:solidFill>
                  <a:srgbClr val="2F5597"/>
                </a:solidFill>
              </a:rPr>
              <a:t>Traditional Agricultural Landscape (TAL). </a:t>
            </a:r>
            <a:endParaRPr lang="sk-SK" sz="1800" b="1" dirty="0">
              <a:solidFill>
                <a:srgbClr val="2F5597"/>
              </a:solidFill>
            </a:endParaRPr>
          </a:p>
          <a:p>
            <a:pPr marL="0" indent="0">
              <a:lnSpc>
                <a:spcPct val="100000"/>
              </a:lnSpc>
              <a:spcBef>
                <a:spcPts val="0"/>
              </a:spcBef>
              <a:buNone/>
            </a:pPr>
            <a:endParaRPr lang="sk-SK" sz="1800" dirty="0">
              <a:solidFill>
                <a:srgbClr val="2F5597"/>
              </a:solidFill>
            </a:endParaRPr>
          </a:p>
          <a:p>
            <a:pPr marL="0" indent="0">
              <a:lnSpc>
                <a:spcPct val="100000"/>
              </a:lnSpc>
              <a:spcBef>
                <a:spcPts val="0"/>
              </a:spcBef>
              <a:buNone/>
            </a:pPr>
            <a:r>
              <a:rPr lang="en-US" sz="1800" dirty="0">
                <a:solidFill>
                  <a:srgbClr val="2F5597"/>
                </a:solidFill>
              </a:rPr>
              <a:t>Based on this study, these elements of the traditional agricultural landscape were divided into 5 groups: </a:t>
            </a:r>
            <a:endParaRPr lang="sk-SK" sz="1800" dirty="0">
              <a:solidFill>
                <a:srgbClr val="2F5597"/>
              </a:solidFill>
            </a:endParaRPr>
          </a:p>
          <a:p>
            <a:pPr>
              <a:lnSpc>
                <a:spcPct val="100000"/>
              </a:lnSpc>
              <a:spcBef>
                <a:spcPts val="0"/>
              </a:spcBef>
            </a:pPr>
            <a:r>
              <a:rPr lang="en-US" sz="1800" dirty="0">
                <a:solidFill>
                  <a:srgbClr val="2F5597"/>
                </a:solidFill>
              </a:rPr>
              <a:t>1. TAL with occurrence of woodland – not more than 10% of the site covered by woods, </a:t>
            </a:r>
            <a:endParaRPr lang="sk-SK" sz="1800" dirty="0">
              <a:solidFill>
                <a:srgbClr val="2F5597"/>
              </a:solidFill>
            </a:endParaRPr>
          </a:p>
          <a:p>
            <a:pPr>
              <a:lnSpc>
                <a:spcPct val="100000"/>
              </a:lnSpc>
              <a:spcBef>
                <a:spcPts val="0"/>
              </a:spcBef>
            </a:pPr>
            <a:r>
              <a:rPr lang="en-US" sz="1800" dirty="0">
                <a:solidFill>
                  <a:srgbClr val="2F5597"/>
                </a:solidFill>
              </a:rPr>
              <a:t>2. TAL with spatial woodland formation, </a:t>
            </a:r>
            <a:endParaRPr lang="sk-SK" sz="1800" dirty="0">
              <a:solidFill>
                <a:srgbClr val="2F5597"/>
              </a:solidFill>
            </a:endParaRPr>
          </a:p>
          <a:p>
            <a:pPr>
              <a:lnSpc>
                <a:spcPct val="100000"/>
              </a:lnSpc>
              <a:spcBef>
                <a:spcPts val="0"/>
              </a:spcBef>
            </a:pPr>
            <a:r>
              <a:rPr lang="en-US" sz="1800" dirty="0">
                <a:solidFill>
                  <a:srgbClr val="2F5597"/>
                </a:solidFill>
              </a:rPr>
              <a:t>3. TAL with solitaire trees dominant </a:t>
            </a:r>
            <a:endParaRPr lang="sk-SK" sz="1800" dirty="0">
              <a:solidFill>
                <a:srgbClr val="2F5597"/>
              </a:solidFill>
            </a:endParaRPr>
          </a:p>
          <a:p>
            <a:pPr>
              <a:lnSpc>
                <a:spcPct val="100000"/>
              </a:lnSpc>
              <a:spcBef>
                <a:spcPts val="0"/>
              </a:spcBef>
            </a:pPr>
            <a:r>
              <a:rPr lang="en-US" sz="1800" dirty="0">
                <a:solidFill>
                  <a:srgbClr val="2F5597"/>
                </a:solidFill>
              </a:rPr>
              <a:t>4. TAL with lines of trees or shrubs dominant, </a:t>
            </a:r>
            <a:endParaRPr lang="sk-SK" sz="1800" dirty="0">
              <a:solidFill>
                <a:srgbClr val="2F5597"/>
              </a:solidFill>
            </a:endParaRPr>
          </a:p>
          <a:p>
            <a:pPr>
              <a:lnSpc>
                <a:spcPct val="100000"/>
              </a:lnSpc>
              <a:spcBef>
                <a:spcPts val="0"/>
              </a:spcBef>
            </a:pPr>
            <a:r>
              <a:rPr lang="en-US" sz="1800" dirty="0">
                <a:solidFill>
                  <a:srgbClr val="2F5597"/>
                </a:solidFill>
              </a:rPr>
              <a:t>5. TAL with small woodland dominant. </a:t>
            </a:r>
            <a:endParaRPr lang="sk-SK" sz="1800" dirty="0">
              <a:solidFill>
                <a:srgbClr val="2F5597"/>
              </a:solidFill>
            </a:endParaRPr>
          </a:p>
          <a:p>
            <a:pPr marL="0" indent="0">
              <a:lnSpc>
                <a:spcPct val="100000"/>
              </a:lnSpc>
              <a:spcBef>
                <a:spcPts val="0"/>
              </a:spcBef>
              <a:buNone/>
            </a:pPr>
            <a:endParaRPr lang="sk-SK" sz="1800" dirty="0">
              <a:solidFill>
                <a:srgbClr val="2F5597"/>
              </a:solidFill>
            </a:endParaRPr>
          </a:p>
          <a:p>
            <a:pPr marL="0" indent="0">
              <a:lnSpc>
                <a:spcPct val="100000"/>
              </a:lnSpc>
              <a:spcBef>
                <a:spcPts val="0"/>
              </a:spcBef>
              <a:buNone/>
            </a:pPr>
            <a:r>
              <a:rPr lang="en-US" sz="1800" dirty="0">
                <a:solidFill>
                  <a:srgbClr val="2F5597"/>
                </a:solidFill>
              </a:rPr>
              <a:t>In 2014, TAL covered app 44 thousand ha, out of which only 10 thousand ha were supported by </a:t>
            </a:r>
            <a:r>
              <a:rPr lang="en-US" sz="1800" dirty="0" err="1">
                <a:solidFill>
                  <a:srgbClr val="2F5597"/>
                </a:solidFill>
              </a:rPr>
              <a:t>agrienvironmental</a:t>
            </a:r>
            <a:r>
              <a:rPr lang="en-US" sz="1800" dirty="0">
                <a:solidFill>
                  <a:srgbClr val="2F5597"/>
                </a:solidFill>
              </a:rPr>
              <a:t> payments, largely under measures for implementation of organic farming and preservation of biodiversity</a:t>
            </a:r>
            <a:endParaRPr lang="sk-SK" sz="1800" dirty="0">
              <a:solidFill>
                <a:srgbClr val="2F5597"/>
              </a:solidFill>
              <a:effectLst/>
              <a:highlight>
                <a:srgbClr val="FFFF00"/>
              </a:highlight>
              <a:ea typeface="Calibri" panose="020F0502020204030204" pitchFamily="34" charset="0"/>
              <a:cs typeface="Times New Roman" panose="02020603050405020304" pitchFamily="18" charset="0"/>
            </a:endParaRPr>
          </a:p>
        </p:txBody>
      </p:sp>
      <p:sp>
        <p:nvSpPr>
          <p:cNvPr id="12" name="Nadpis 11">
            <a:extLst>
              <a:ext uri="{FF2B5EF4-FFF2-40B4-BE49-F238E27FC236}">
                <a16:creationId xmlns:a16="http://schemas.microsoft.com/office/drawing/2014/main" id="{E2D53796-65ED-0DD7-C532-09925DB83052}"/>
              </a:ext>
            </a:extLst>
          </p:cNvPr>
          <p:cNvSpPr>
            <a:spLocks noGrp="1"/>
          </p:cNvSpPr>
          <p:nvPr>
            <p:ph type="title"/>
          </p:nvPr>
        </p:nvSpPr>
        <p:spPr>
          <a:xfrm>
            <a:off x="597569" y="1206884"/>
            <a:ext cx="10515600" cy="607011"/>
          </a:xfrm>
        </p:spPr>
        <p:txBody>
          <a:bodyPr>
            <a:normAutofit/>
          </a:bodyPr>
          <a:lstStyle/>
          <a:p>
            <a:r>
              <a:rPr lang="sk-SK" sz="2000" b="1" cap="all" dirty="0" err="1">
                <a:solidFill>
                  <a:srgbClr val="2F5597"/>
                </a:solidFill>
                <a:latin typeface="+mn-lt"/>
              </a:rPr>
              <a:t>Semi-natural</a:t>
            </a:r>
            <a:r>
              <a:rPr lang="sk-SK" sz="2000" b="1" cap="all" dirty="0">
                <a:solidFill>
                  <a:srgbClr val="2F5597"/>
                </a:solidFill>
                <a:latin typeface="+mn-lt"/>
              </a:rPr>
              <a:t> </a:t>
            </a:r>
            <a:r>
              <a:rPr lang="sk-SK" sz="2000" b="1" cap="all" dirty="0" err="1">
                <a:solidFill>
                  <a:srgbClr val="2F5597"/>
                </a:solidFill>
                <a:latin typeface="+mn-lt"/>
              </a:rPr>
              <a:t>habitat</a:t>
            </a:r>
            <a:r>
              <a:rPr lang="sk-SK" sz="2000" b="1" cap="all" dirty="0">
                <a:solidFill>
                  <a:srgbClr val="2F5597"/>
                </a:solidFill>
                <a:latin typeface="+mn-lt"/>
              </a:rPr>
              <a:t> </a:t>
            </a:r>
            <a:r>
              <a:rPr lang="sk-SK" sz="2000" b="1" cap="all" dirty="0" err="1">
                <a:solidFill>
                  <a:srgbClr val="2F5597"/>
                </a:solidFill>
                <a:latin typeface="+mn-lt"/>
              </a:rPr>
              <a:t>creation</a:t>
            </a:r>
            <a:r>
              <a:rPr lang="sk-SK" sz="2000" b="1" cap="all" dirty="0">
                <a:solidFill>
                  <a:srgbClr val="2F5597"/>
                </a:solidFill>
                <a:latin typeface="+mn-lt"/>
              </a:rPr>
              <a:t> and </a:t>
            </a:r>
            <a:r>
              <a:rPr lang="sk-SK" sz="2000" b="1" cap="all" dirty="0" err="1">
                <a:solidFill>
                  <a:srgbClr val="2F5597"/>
                </a:solidFill>
                <a:latin typeface="+mn-lt"/>
              </a:rPr>
              <a:t>enhancement</a:t>
            </a:r>
            <a:endParaRPr lang="sk-SK" cap="all" dirty="0"/>
          </a:p>
        </p:txBody>
      </p:sp>
      <p:pic>
        <p:nvPicPr>
          <p:cNvPr id="5" name="Obrázok 4">
            <a:extLst>
              <a:ext uri="{FF2B5EF4-FFF2-40B4-BE49-F238E27FC236}">
                <a16:creationId xmlns:a16="http://schemas.microsoft.com/office/drawing/2014/main" id="{E8D9F08E-95ED-4144-EE62-0017A70BF396}"/>
              </a:ext>
            </a:extLst>
          </p:cNvPr>
          <p:cNvPicPr>
            <a:picLocks noChangeAspect="1"/>
          </p:cNvPicPr>
          <p:nvPr/>
        </p:nvPicPr>
        <p:blipFill rotWithShape="1">
          <a:blip r:embed="rId6"/>
          <a:srcRect l="27000" t="19855" r="33369" b="8804"/>
          <a:stretch/>
        </p:blipFill>
        <p:spPr>
          <a:xfrm>
            <a:off x="10520203" y="286744"/>
            <a:ext cx="1449543" cy="1467770"/>
          </a:xfrm>
          <a:prstGeom prst="rect">
            <a:avLst/>
          </a:prstGeom>
          <a:ln>
            <a:solidFill>
              <a:schemeClr val="accent1"/>
            </a:solidFill>
          </a:ln>
        </p:spPr>
      </p:pic>
    </p:spTree>
    <p:extLst>
      <p:ext uri="{BB962C8B-B14F-4D97-AF65-F5344CB8AC3E}">
        <p14:creationId xmlns:p14="http://schemas.microsoft.com/office/powerpoint/2010/main" val="34706423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Obrázok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69626" y="0"/>
            <a:ext cx="5747657" cy="6079459"/>
          </a:xfrm>
          <a:prstGeom prst="rect">
            <a:avLst/>
          </a:prstGeom>
        </p:spPr>
      </p:pic>
      <p:grpSp>
        <p:nvGrpSpPr>
          <p:cNvPr id="8" name="Skupina 7"/>
          <p:cNvGrpSpPr/>
          <p:nvPr/>
        </p:nvGrpSpPr>
        <p:grpSpPr>
          <a:xfrm>
            <a:off x="256008" y="123592"/>
            <a:ext cx="6078864" cy="1297856"/>
            <a:chOff x="184285" y="0"/>
            <a:chExt cx="11208029" cy="2334530"/>
          </a:xfrm>
        </p:grpSpPr>
        <p:pic>
          <p:nvPicPr>
            <p:cNvPr id="2" name="Obrázok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4285" y="0"/>
              <a:ext cx="4676334" cy="2334530"/>
            </a:xfrm>
            <a:prstGeom prst="rect">
              <a:avLst/>
            </a:prstGeom>
          </p:spPr>
        </p:pic>
        <p:pic>
          <p:nvPicPr>
            <p:cNvPr id="3" name="Obrázok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05767" y="369162"/>
              <a:ext cx="6086547" cy="1400646"/>
            </a:xfrm>
            <a:prstGeom prst="rect">
              <a:avLst/>
            </a:prstGeom>
          </p:spPr>
        </p:pic>
      </p:grpSp>
      <p:pic>
        <p:nvPicPr>
          <p:cNvPr id="10" name="Obrázok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91155" y="5593860"/>
            <a:ext cx="2785870" cy="885323"/>
          </a:xfrm>
          <a:prstGeom prst="rect">
            <a:avLst/>
          </a:prstGeom>
        </p:spPr>
      </p:pic>
      <p:sp>
        <p:nvSpPr>
          <p:cNvPr id="12" name="Nadpis 11">
            <a:extLst>
              <a:ext uri="{FF2B5EF4-FFF2-40B4-BE49-F238E27FC236}">
                <a16:creationId xmlns:a16="http://schemas.microsoft.com/office/drawing/2014/main" id="{E2D53796-65ED-0DD7-C532-09925DB83052}"/>
              </a:ext>
            </a:extLst>
          </p:cNvPr>
          <p:cNvSpPr>
            <a:spLocks noGrp="1"/>
          </p:cNvSpPr>
          <p:nvPr>
            <p:ph type="title"/>
          </p:nvPr>
        </p:nvSpPr>
        <p:spPr>
          <a:xfrm>
            <a:off x="464575" y="5717497"/>
            <a:ext cx="4081546" cy="761686"/>
          </a:xfrm>
        </p:spPr>
        <p:txBody>
          <a:bodyPr>
            <a:normAutofit fontScale="90000"/>
          </a:bodyPr>
          <a:lstStyle/>
          <a:p>
            <a:r>
              <a:rPr lang="sk-SK" sz="2800" b="1" dirty="0">
                <a:solidFill>
                  <a:schemeClr val="accent5">
                    <a:lumMod val="75000"/>
                  </a:schemeClr>
                </a:solidFill>
                <a:latin typeface="+mn-lt"/>
              </a:rPr>
              <a:t>Ďakujem za pozornosť</a:t>
            </a:r>
            <a:br>
              <a:rPr lang="sk-SK" sz="2800" b="1" dirty="0">
                <a:solidFill>
                  <a:schemeClr val="accent5">
                    <a:lumMod val="75000"/>
                  </a:schemeClr>
                </a:solidFill>
                <a:latin typeface="+mn-lt"/>
              </a:rPr>
            </a:br>
            <a:r>
              <a:rPr lang="en-GB" sz="2800" b="1" dirty="0">
                <a:solidFill>
                  <a:schemeClr val="accent5">
                    <a:lumMod val="75000"/>
                  </a:schemeClr>
                </a:solidFill>
                <a:latin typeface="+mn-lt"/>
              </a:rPr>
              <a:t>Thank you for attention</a:t>
            </a:r>
          </a:p>
        </p:txBody>
      </p:sp>
      <p:pic>
        <p:nvPicPr>
          <p:cNvPr id="7" name="Obrázok 6" descr="Obrázok, na ktorom je exteriér, oblak, nebo, príroda&#10;&#10;Automaticky generovaný popis">
            <a:extLst>
              <a:ext uri="{FF2B5EF4-FFF2-40B4-BE49-F238E27FC236}">
                <a16:creationId xmlns:a16="http://schemas.microsoft.com/office/drawing/2014/main" id="{A6B97F60-773D-C416-1960-FCAF4FDB298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75705" y="2711172"/>
            <a:ext cx="3842808" cy="2882688"/>
          </a:xfrm>
          <a:prstGeom prst="rect">
            <a:avLst/>
          </a:prstGeom>
        </p:spPr>
      </p:pic>
      <p:pic>
        <p:nvPicPr>
          <p:cNvPr id="13" name="Obrázok 12" descr="Obrázok, na ktorom je exteriér, tráva, oblak, nebo&#10;&#10;Automaticky generovaný popis">
            <a:extLst>
              <a:ext uri="{FF2B5EF4-FFF2-40B4-BE49-F238E27FC236}">
                <a16:creationId xmlns:a16="http://schemas.microsoft.com/office/drawing/2014/main" id="{A5816F11-1B31-18D1-6067-DB55A9AA0F7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44173" y="1226790"/>
            <a:ext cx="3641344" cy="2731008"/>
          </a:xfrm>
          <a:prstGeom prst="rect">
            <a:avLst/>
          </a:prstGeom>
        </p:spPr>
      </p:pic>
    </p:spTree>
    <p:extLst>
      <p:ext uri="{BB962C8B-B14F-4D97-AF65-F5344CB8AC3E}">
        <p14:creationId xmlns:p14="http://schemas.microsoft.com/office/powerpoint/2010/main" val="2856560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Obrázok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44343" y="-1"/>
            <a:ext cx="5747657" cy="6079459"/>
          </a:xfrm>
          <a:prstGeom prst="rect">
            <a:avLst/>
          </a:prstGeom>
        </p:spPr>
      </p:pic>
      <p:pic>
        <p:nvPicPr>
          <p:cNvPr id="4" name="Obrázok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808" y="3"/>
            <a:ext cx="3633909" cy="1812591"/>
          </a:xfrm>
          <a:prstGeom prst="rect">
            <a:avLst/>
          </a:prstGeom>
        </p:spPr>
      </p:pic>
      <p:pic>
        <p:nvPicPr>
          <p:cNvPr id="5" name="Obrázok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91155" y="5593860"/>
            <a:ext cx="2785870" cy="885323"/>
          </a:xfrm>
          <a:prstGeom prst="rect">
            <a:avLst/>
          </a:prstGeom>
        </p:spPr>
      </p:pic>
      <p:pic>
        <p:nvPicPr>
          <p:cNvPr id="6" name="Obrázok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4751" y="5342597"/>
            <a:ext cx="4939066" cy="1136586"/>
          </a:xfrm>
          <a:prstGeom prst="rect">
            <a:avLst/>
          </a:prstGeom>
        </p:spPr>
      </p:pic>
      <p:sp>
        <p:nvSpPr>
          <p:cNvPr id="7" name="Nadpis 6"/>
          <p:cNvSpPr>
            <a:spLocks noGrp="1"/>
          </p:cNvSpPr>
          <p:nvPr>
            <p:ph type="title"/>
          </p:nvPr>
        </p:nvSpPr>
        <p:spPr>
          <a:xfrm>
            <a:off x="544501" y="1679585"/>
            <a:ext cx="10932524" cy="3312538"/>
          </a:xfrm>
        </p:spPr>
        <p:txBody>
          <a:bodyPr>
            <a:noAutofit/>
          </a:bodyPr>
          <a:lstStyle/>
          <a:p>
            <a:r>
              <a:rPr lang="sk-SK" sz="2400" b="1" dirty="0" err="1">
                <a:solidFill>
                  <a:srgbClr val="2F5597"/>
                </a:solidFill>
                <a:effectLst/>
                <a:latin typeface="+mn-lt"/>
                <a:ea typeface="Calibri" panose="020F0502020204030204" pitchFamily="34" charset="0"/>
                <a:cs typeface="Times New Roman" panose="02020603050405020304" pitchFamily="18" charset="0"/>
              </a:rPr>
              <a:t>I</a:t>
            </a:r>
            <a:r>
              <a:rPr lang="sk-SK" sz="2400" dirty="0" err="1">
                <a:solidFill>
                  <a:srgbClr val="2F5597"/>
                </a:solidFill>
                <a:effectLst/>
                <a:latin typeface="+mn-lt"/>
                <a:ea typeface="Calibri" panose="020F0502020204030204" pitchFamily="34" charset="0"/>
                <a:cs typeface="Times New Roman" panose="02020603050405020304" pitchFamily="18" charset="0"/>
              </a:rPr>
              <a:t>nnovative</a:t>
            </a:r>
            <a:r>
              <a:rPr lang="sk-SK" sz="2400" dirty="0">
                <a:solidFill>
                  <a:srgbClr val="2F5597"/>
                </a:solidFill>
                <a:effectLst/>
                <a:latin typeface="+mn-lt"/>
                <a:ea typeface="Calibri" panose="020F0502020204030204" pitchFamily="34" charset="0"/>
                <a:cs typeface="Times New Roman" panose="02020603050405020304" pitchFamily="18" charset="0"/>
              </a:rPr>
              <a:t> </a:t>
            </a:r>
            <a:r>
              <a:rPr lang="sk-SK" sz="2400" b="1" dirty="0" err="1">
                <a:solidFill>
                  <a:srgbClr val="2F5597"/>
                </a:solidFill>
                <a:effectLst/>
                <a:latin typeface="+mn-lt"/>
                <a:ea typeface="Calibri" panose="020F0502020204030204" pitchFamily="34" charset="0"/>
                <a:cs typeface="Times New Roman" panose="02020603050405020304" pitchFamily="18" charset="0"/>
              </a:rPr>
              <a:t>so</a:t>
            </a:r>
            <a:r>
              <a:rPr lang="sk-SK" sz="2400" dirty="0" err="1">
                <a:solidFill>
                  <a:srgbClr val="2F5597"/>
                </a:solidFill>
                <a:effectLst/>
                <a:latin typeface="+mn-lt"/>
                <a:ea typeface="Calibri" panose="020F0502020204030204" pitchFamily="34" charset="0"/>
                <a:cs typeface="Times New Roman" panose="02020603050405020304" pitchFamily="18" charset="0"/>
              </a:rPr>
              <a:t>il</a:t>
            </a:r>
            <a:r>
              <a:rPr lang="sk-SK" sz="2400" dirty="0">
                <a:solidFill>
                  <a:srgbClr val="2F5597"/>
                </a:solidFill>
                <a:effectLst/>
                <a:latin typeface="+mn-lt"/>
                <a:ea typeface="Calibri" panose="020F0502020204030204" pitchFamily="34" charset="0"/>
                <a:cs typeface="Times New Roman" panose="02020603050405020304" pitchFamily="18" charset="0"/>
              </a:rPr>
              <a:t> </a:t>
            </a:r>
            <a:r>
              <a:rPr lang="sk-SK" sz="2400" b="1" dirty="0">
                <a:solidFill>
                  <a:srgbClr val="2F5597"/>
                </a:solidFill>
                <a:effectLst/>
                <a:latin typeface="+mn-lt"/>
                <a:ea typeface="Calibri" panose="020F0502020204030204" pitchFamily="34" charset="0"/>
                <a:cs typeface="Times New Roman" panose="02020603050405020304" pitchFamily="18" charset="0"/>
              </a:rPr>
              <a:t>m</a:t>
            </a:r>
            <a:r>
              <a:rPr lang="sk-SK" sz="2400" dirty="0">
                <a:solidFill>
                  <a:srgbClr val="2F5597"/>
                </a:solidFill>
                <a:effectLst/>
                <a:latin typeface="+mn-lt"/>
                <a:ea typeface="Calibri" panose="020F0502020204030204" pitchFamily="34" charset="0"/>
                <a:cs typeface="Times New Roman" panose="02020603050405020304" pitchFamily="18" charset="0"/>
              </a:rPr>
              <a:t>anagement </a:t>
            </a:r>
            <a:r>
              <a:rPr lang="sk-SK" sz="2400" b="1" dirty="0" err="1">
                <a:solidFill>
                  <a:srgbClr val="2F5597"/>
                </a:solidFill>
                <a:effectLst/>
                <a:latin typeface="+mn-lt"/>
                <a:ea typeface="Calibri" panose="020F0502020204030204" pitchFamily="34" charset="0"/>
                <a:cs typeface="Times New Roman" panose="02020603050405020304" pitchFamily="18" charset="0"/>
              </a:rPr>
              <a:t>p</a:t>
            </a:r>
            <a:r>
              <a:rPr lang="sk-SK" sz="2400" dirty="0" err="1">
                <a:solidFill>
                  <a:srgbClr val="2F5597"/>
                </a:solidFill>
                <a:effectLst/>
                <a:latin typeface="+mn-lt"/>
                <a:ea typeface="Calibri" panose="020F0502020204030204" pitchFamily="34" charset="0"/>
                <a:cs typeface="Times New Roman" panose="02020603050405020304" pitchFamily="18" charset="0"/>
              </a:rPr>
              <a:t>ractices</a:t>
            </a:r>
            <a:r>
              <a:rPr lang="sk-SK" sz="2400" dirty="0">
                <a:solidFill>
                  <a:srgbClr val="2F5597"/>
                </a:solidFill>
                <a:effectLst/>
                <a:latin typeface="+mn-lt"/>
                <a:ea typeface="Calibri" panose="020F0502020204030204" pitchFamily="34" charset="0"/>
                <a:cs typeface="Times New Roman" panose="02020603050405020304" pitchFamily="18" charset="0"/>
              </a:rPr>
              <a:t> </a:t>
            </a:r>
            <a:r>
              <a:rPr lang="sk-SK" sz="2400" dirty="0" err="1">
                <a:solidFill>
                  <a:srgbClr val="2F5597"/>
                </a:solidFill>
                <a:effectLst/>
                <a:latin typeface="+mn-lt"/>
                <a:ea typeface="Calibri" panose="020F0502020204030204" pitchFamily="34" charset="0"/>
                <a:cs typeface="Times New Roman" panose="02020603050405020304" pitchFamily="18" charset="0"/>
              </a:rPr>
              <a:t>across</a:t>
            </a:r>
            <a:r>
              <a:rPr lang="sk-SK" sz="2400" dirty="0">
                <a:solidFill>
                  <a:srgbClr val="2F5597"/>
                </a:solidFill>
                <a:effectLst/>
                <a:latin typeface="+mn-lt"/>
                <a:ea typeface="Calibri" panose="020F0502020204030204" pitchFamily="34" charset="0"/>
                <a:cs typeface="Times New Roman" panose="02020603050405020304" pitchFamily="18" charset="0"/>
              </a:rPr>
              <a:t> </a:t>
            </a:r>
            <a:r>
              <a:rPr lang="sk-SK" sz="2400" b="1" dirty="0" err="1">
                <a:solidFill>
                  <a:srgbClr val="2F5597"/>
                </a:solidFill>
                <a:effectLst/>
                <a:latin typeface="+mn-lt"/>
                <a:ea typeface="Calibri" panose="020F0502020204030204" pitchFamily="34" charset="0"/>
                <a:cs typeface="Times New Roman" panose="02020603050405020304" pitchFamily="18" charset="0"/>
              </a:rPr>
              <a:t>E</a:t>
            </a:r>
            <a:r>
              <a:rPr lang="sk-SK" sz="2400" dirty="0" err="1">
                <a:solidFill>
                  <a:srgbClr val="2F5597"/>
                </a:solidFill>
                <a:effectLst/>
                <a:latin typeface="+mn-lt"/>
                <a:ea typeface="Calibri" panose="020F0502020204030204" pitchFamily="34" charset="0"/>
                <a:cs typeface="Times New Roman" panose="02020603050405020304" pitchFamily="18" charset="0"/>
              </a:rPr>
              <a:t>urope</a:t>
            </a:r>
            <a:br>
              <a:rPr lang="sk-SK" sz="2400" dirty="0">
                <a:solidFill>
                  <a:srgbClr val="2F5597"/>
                </a:solidFill>
                <a:effectLst/>
                <a:latin typeface="+mn-lt"/>
                <a:ea typeface="Calibri" panose="020F0502020204030204" pitchFamily="34" charset="0"/>
                <a:cs typeface="Times New Roman" panose="02020603050405020304" pitchFamily="18" charset="0"/>
              </a:rPr>
            </a:br>
            <a:r>
              <a:rPr lang="sk-SK" sz="1800" u="sng" dirty="0">
                <a:solidFill>
                  <a:srgbClr val="0000BF"/>
                </a:solidFill>
                <a:effectLst/>
                <a:latin typeface="Calibri" panose="020F0502020204030204" pitchFamily="34" charset="0"/>
                <a:ea typeface="Calibri" panose="020F0502020204030204" pitchFamily="34" charset="0"/>
                <a:cs typeface="Times New Roman" panose="02020603050405020304" pitchFamily="18" charset="0"/>
                <a:hlinkClick r:id="rId6"/>
              </a:rPr>
              <a:t>https://isompe.gitlab.io/blog/</a:t>
            </a:r>
            <a:r>
              <a:rPr lang="sk-SK" sz="1800" dirty="0">
                <a:solidFill>
                  <a:srgbClr val="2F5597"/>
                </a:solidFill>
                <a:effectLst/>
                <a:latin typeface="Calibri" panose="020F0502020204030204" pitchFamily="34" charset="0"/>
                <a:ea typeface="Calibri" panose="020F0502020204030204" pitchFamily="34" charset="0"/>
                <a:cs typeface="Times New Roman" panose="02020603050405020304" pitchFamily="18" charset="0"/>
              </a:rPr>
              <a:t> </a:t>
            </a:r>
            <a:br>
              <a:rPr lang="sk-SK" sz="1800" dirty="0">
                <a:effectLst/>
                <a:latin typeface="Calibri" panose="020F0502020204030204" pitchFamily="34" charset="0"/>
                <a:ea typeface="Calibri" panose="020F0502020204030204" pitchFamily="34" charset="0"/>
              </a:rPr>
            </a:br>
            <a:r>
              <a:rPr lang="sk-SK" sz="1800" dirty="0">
                <a:solidFill>
                  <a:srgbClr val="2F5597"/>
                </a:solidFill>
                <a:effectLst/>
                <a:latin typeface="Calibri" panose="020F0502020204030204" pitchFamily="34" charset="0"/>
                <a:ea typeface="Calibri" panose="020F0502020204030204" pitchFamily="34" charset="0"/>
                <a:cs typeface="Times New Roman" panose="02020603050405020304" pitchFamily="18" charset="0"/>
              </a:rPr>
              <a:t> </a:t>
            </a:r>
            <a:br>
              <a:rPr lang="sk-SK" sz="1800" dirty="0">
                <a:solidFill>
                  <a:srgbClr val="2F5597"/>
                </a:solidFill>
                <a:effectLst/>
                <a:latin typeface="Calibri" panose="020F0502020204030204" pitchFamily="34" charset="0"/>
                <a:ea typeface="Calibri" panose="020F0502020204030204" pitchFamily="34" charset="0"/>
                <a:cs typeface="Times New Roman" panose="02020603050405020304" pitchFamily="18" charset="0"/>
              </a:rPr>
            </a:br>
            <a:r>
              <a:rPr lang="sk-SK" sz="1800" dirty="0" err="1">
                <a:solidFill>
                  <a:srgbClr val="2F5597"/>
                </a:solidFill>
                <a:effectLst/>
                <a:latin typeface="+mn-lt"/>
                <a:ea typeface="Calibri" panose="020F0502020204030204" pitchFamily="34" charset="0"/>
                <a:cs typeface="Times New Roman" panose="02020603050405020304" pitchFamily="18" charset="0"/>
              </a:rPr>
              <a:t>European</a:t>
            </a:r>
            <a:r>
              <a:rPr lang="sk-SK" sz="1800" dirty="0">
                <a:solidFill>
                  <a:srgbClr val="2F5597"/>
                </a:solidFill>
                <a:effectLst/>
                <a:latin typeface="+mn-lt"/>
                <a:ea typeface="Calibri" panose="020F0502020204030204" pitchFamily="34" charset="0"/>
                <a:cs typeface="Times New Roman" panose="02020603050405020304" pitchFamily="18" charset="0"/>
              </a:rPr>
              <a:t> </a:t>
            </a:r>
            <a:r>
              <a:rPr lang="sk-SK" sz="1800" dirty="0" err="1">
                <a:solidFill>
                  <a:srgbClr val="2F5597"/>
                </a:solidFill>
                <a:effectLst/>
                <a:latin typeface="+mn-lt"/>
                <a:ea typeface="Calibri" panose="020F0502020204030204" pitchFamily="34" charset="0"/>
                <a:cs typeface="Times New Roman" panose="02020603050405020304" pitchFamily="18" charset="0"/>
              </a:rPr>
              <a:t>project</a:t>
            </a:r>
            <a:r>
              <a:rPr lang="sk-SK" sz="1800" dirty="0">
                <a:solidFill>
                  <a:srgbClr val="2F5597"/>
                </a:solidFill>
                <a:effectLst/>
                <a:latin typeface="+mn-lt"/>
                <a:ea typeface="Calibri" panose="020F0502020204030204" pitchFamily="34" charset="0"/>
                <a:cs typeface="Times New Roman" panose="02020603050405020304" pitchFamily="18" charset="0"/>
              </a:rPr>
              <a:t> on </a:t>
            </a:r>
            <a:r>
              <a:rPr lang="sk-SK" sz="1800" dirty="0" err="1">
                <a:solidFill>
                  <a:srgbClr val="2F5597"/>
                </a:solidFill>
                <a:effectLst/>
                <a:latin typeface="+mn-lt"/>
                <a:ea typeface="Calibri" panose="020F0502020204030204" pitchFamily="34" charset="0"/>
                <a:cs typeface="Times New Roman" panose="02020603050405020304" pitchFamily="18" charset="0"/>
              </a:rPr>
              <a:t>Innovative</a:t>
            </a:r>
            <a:r>
              <a:rPr lang="sk-SK" sz="1800" dirty="0">
                <a:solidFill>
                  <a:srgbClr val="2F5597"/>
                </a:solidFill>
                <a:effectLst/>
                <a:latin typeface="+mn-lt"/>
                <a:ea typeface="Calibri" panose="020F0502020204030204" pitchFamily="34" charset="0"/>
                <a:cs typeface="Times New Roman" panose="02020603050405020304" pitchFamily="18" charset="0"/>
              </a:rPr>
              <a:t> </a:t>
            </a:r>
            <a:r>
              <a:rPr lang="sk-SK" sz="1800" dirty="0" err="1">
                <a:solidFill>
                  <a:srgbClr val="2F5597"/>
                </a:solidFill>
                <a:effectLst/>
                <a:latin typeface="+mn-lt"/>
                <a:ea typeface="Calibri" panose="020F0502020204030204" pitchFamily="34" charset="0"/>
                <a:cs typeface="Times New Roman" panose="02020603050405020304" pitchFamily="18" charset="0"/>
              </a:rPr>
              <a:t>Soil</a:t>
            </a:r>
            <a:r>
              <a:rPr lang="sk-SK" sz="1800" dirty="0">
                <a:solidFill>
                  <a:srgbClr val="2F5597"/>
                </a:solidFill>
                <a:effectLst/>
                <a:latin typeface="+mn-lt"/>
                <a:ea typeface="Calibri" panose="020F0502020204030204" pitchFamily="34" charset="0"/>
                <a:cs typeface="Times New Roman" panose="02020603050405020304" pitchFamily="18" charset="0"/>
              </a:rPr>
              <a:t> Management </a:t>
            </a:r>
            <a:r>
              <a:rPr lang="sk-SK" sz="1800" dirty="0" err="1">
                <a:solidFill>
                  <a:srgbClr val="2F5597"/>
                </a:solidFill>
                <a:effectLst/>
                <a:latin typeface="+mn-lt"/>
                <a:ea typeface="Calibri" panose="020F0502020204030204" pitchFamily="34" charset="0"/>
                <a:cs typeface="Times New Roman" panose="02020603050405020304" pitchFamily="18" charset="0"/>
              </a:rPr>
              <a:t>Practices</a:t>
            </a:r>
            <a:r>
              <a:rPr lang="sk-SK" sz="1800" dirty="0">
                <a:solidFill>
                  <a:srgbClr val="2F5597"/>
                </a:solidFill>
                <a:effectLst/>
                <a:latin typeface="+mn-lt"/>
                <a:ea typeface="Calibri" panose="020F0502020204030204" pitchFamily="34" charset="0"/>
                <a:cs typeface="Times New Roman" panose="02020603050405020304" pitchFamily="18" charset="0"/>
              </a:rPr>
              <a:t> </a:t>
            </a:r>
            <a:r>
              <a:rPr lang="sk-SK" sz="1800" dirty="0" err="1">
                <a:solidFill>
                  <a:srgbClr val="2F5597"/>
                </a:solidFill>
                <a:effectLst/>
                <a:latin typeface="+mn-lt"/>
                <a:ea typeface="Calibri" panose="020F0502020204030204" pitchFamily="34" charset="0"/>
                <a:cs typeface="Times New Roman" panose="02020603050405020304" pitchFamily="18" charset="0"/>
              </a:rPr>
              <a:t>across</a:t>
            </a:r>
            <a:r>
              <a:rPr lang="sk-SK" sz="1800" dirty="0">
                <a:solidFill>
                  <a:srgbClr val="2F5597"/>
                </a:solidFill>
                <a:effectLst/>
                <a:latin typeface="+mn-lt"/>
                <a:ea typeface="Calibri" panose="020F0502020204030204" pitchFamily="34" charset="0"/>
                <a:cs typeface="Times New Roman" panose="02020603050405020304" pitchFamily="18" charset="0"/>
              </a:rPr>
              <a:t> </a:t>
            </a:r>
            <a:r>
              <a:rPr lang="sk-SK" sz="1800" dirty="0" err="1">
                <a:solidFill>
                  <a:srgbClr val="2F5597"/>
                </a:solidFill>
                <a:effectLst/>
                <a:latin typeface="+mn-lt"/>
                <a:ea typeface="Calibri" panose="020F0502020204030204" pitchFamily="34" charset="0"/>
                <a:cs typeface="Times New Roman" panose="02020603050405020304" pitchFamily="18" charset="0"/>
              </a:rPr>
              <a:t>Europe</a:t>
            </a:r>
            <a:r>
              <a:rPr lang="sk-SK" sz="1800" dirty="0">
                <a:solidFill>
                  <a:srgbClr val="2F5597"/>
                </a:solidFill>
                <a:effectLst/>
                <a:latin typeface="+mn-lt"/>
                <a:ea typeface="Calibri" panose="020F0502020204030204" pitchFamily="34" charset="0"/>
                <a:cs typeface="Times New Roman" panose="02020603050405020304" pitchFamily="18" charset="0"/>
              </a:rPr>
              <a:t> and </a:t>
            </a:r>
            <a:r>
              <a:rPr lang="sk-SK" sz="1800" dirty="0" err="1">
                <a:solidFill>
                  <a:srgbClr val="2F5597"/>
                </a:solidFill>
                <a:effectLst/>
                <a:latin typeface="+mn-lt"/>
                <a:ea typeface="Calibri" panose="020F0502020204030204" pitchFamily="34" charset="0"/>
                <a:cs typeface="Times New Roman" panose="02020603050405020304" pitchFamily="18" charset="0"/>
              </a:rPr>
              <a:t>their</a:t>
            </a:r>
            <a:r>
              <a:rPr lang="sk-SK" sz="1800" dirty="0">
                <a:solidFill>
                  <a:srgbClr val="2F5597"/>
                </a:solidFill>
                <a:effectLst/>
                <a:latin typeface="+mn-lt"/>
                <a:ea typeface="Calibri" panose="020F0502020204030204" pitchFamily="34" charset="0"/>
                <a:cs typeface="Times New Roman" panose="02020603050405020304" pitchFamily="18" charset="0"/>
              </a:rPr>
              <a:t> </a:t>
            </a:r>
            <a:r>
              <a:rPr lang="sk-SK" sz="1800" dirty="0" err="1">
                <a:solidFill>
                  <a:srgbClr val="2F5597"/>
                </a:solidFill>
                <a:effectLst/>
                <a:latin typeface="+mn-lt"/>
                <a:ea typeface="Calibri" panose="020F0502020204030204" pitchFamily="34" charset="0"/>
                <a:cs typeface="Times New Roman" panose="02020603050405020304" pitchFamily="18" charset="0"/>
              </a:rPr>
              <a:t>ability</a:t>
            </a:r>
            <a:r>
              <a:rPr lang="sk-SK" sz="1800" dirty="0">
                <a:solidFill>
                  <a:srgbClr val="2F5597"/>
                </a:solidFill>
                <a:effectLst/>
                <a:latin typeface="+mn-lt"/>
                <a:ea typeface="Calibri" panose="020F0502020204030204" pitchFamily="34" charset="0"/>
                <a:cs typeface="Times New Roman" panose="02020603050405020304" pitchFamily="18" charset="0"/>
              </a:rPr>
              <a:t> </a:t>
            </a:r>
            <a:r>
              <a:rPr lang="sk-SK" sz="1800" dirty="0" err="1">
                <a:solidFill>
                  <a:srgbClr val="2F5597"/>
                </a:solidFill>
                <a:effectLst/>
                <a:latin typeface="+mn-lt"/>
                <a:ea typeface="Calibri" panose="020F0502020204030204" pitchFamily="34" charset="0"/>
                <a:cs typeface="Times New Roman" panose="02020603050405020304" pitchFamily="18" charset="0"/>
              </a:rPr>
              <a:t>for</a:t>
            </a:r>
            <a:r>
              <a:rPr lang="sk-SK" sz="1800" dirty="0">
                <a:solidFill>
                  <a:srgbClr val="2F5597"/>
                </a:solidFill>
                <a:effectLst/>
                <a:latin typeface="+mn-lt"/>
                <a:ea typeface="Calibri" panose="020F0502020204030204" pitchFamily="34" charset="0"/>
                <a:cs typeface="Times New Roman" panose="02020603050405020304" pitchFamily="18" charset="0"/>
              </a:rPr>
              <a:t> </a:t>
            </a:r>
            <a:br>
              <a:rPr lang="sk-SK" sz="1800" dirty="0">
                <a:solidFill>
                  <a:srgbClr val="2F5597"/>
                </a:solidFill>
                <a:effectLst/>
                <a:latin typeface="+mn-lt"/>
                <a:ea typeface="Calibri" panose="020F0502020204030204" pitchFamily="34" charset="0"/>
                <a:cs typeface="Times New Roman" panose="02020603050405020304" pitchFamily="18" charset="0"/>
              </a:rPr>
            </a:br>
            <a:r>
              <a:rPr lang="sk-SK" sz="1800" dirty="0">
                <a:solidFill>
                  <a:srgbClr val="2F5597"/>
                </a:solidFill>
                <a:effectLst/>
                <a:latin typeface="+mn-lt"/>
                <a:ea typeface="Calibri" panose="020F0502020204030204" pitchFamily="34" charset="0"/>
                <a:cs typeface="Times New Roman" panose="02020603050405020304" pitchFamily="18" charset="0"/>
              </a:rPr>
              <a:t>(i) </a:t>
            </a:r>
            <a:r>
              <a:rPr lang="sk-SK" sz="1800" dirty="0" err="1">
                <a:solidFill>
                  <a:srgbClr val="2F5597"/>
                </a:solidFill>
                <a:effectLst/>
                <a:latin typeface="+mn-lt"/>
                <a:ea typeface="Calibri" panose="020F0502020204030204" pitchFamily="34" charset="0"/>
                <a:cs typeface="Times New Roman" panose="02020603050405020304" pitchFamily="18" charset="0"/>
              </a:rPr>
              <a:t>enhancing</a:t>
            </a:r>
            <a:r>
              <a:rPr lang="sk-SK" sz="1800" dirty="0">
                <a:solidFill>
                  <a:srgbClr val="2F5597"/>
                </a:solidFill>
                <a:effectLst/>
                <a:latin typeface="+mn-lt"/>
                <a:ea typeface="Calibri" panose="020F0502020204030204" pitchFamily="34" charset="0"/>
                <a:cs typeface="Times New Roman" panose="02020603050405020304" pitchFamily="18" charset="0"/>
              </a:rPr>
              <a:t> </a:t>
            </a:r>
            <a:r>
              <a:rPr lang="sk-SK" sz="1800" dirty="0" err="1">
                <a:solidFill>
                  <a:srgbClr val="2F5597"/>
                </a:solidFill>
                <a:effectLst/>
                <a:latin typeface="+mn-lt"/>
                <a:ea typeface="Calibri" panose="020F0502020204030204" pitchFamily="34" charset="0"/>
                <a:cs typeface="Times New Roman" panose="02020603050405020304" pitchFamily="18" charset="0"/>
              </a:rPr>
              <a:t>ecosystem</a:t>
            </a:r>
            <a:r>
              <a:rPr lang="sk-SK" sz="1800" dirty="0">
                <a:solidFill>
                  <a:srgbClr val="2F5597"/>
                </a:solidFill>
                <a:effectLst/>
                <a:latin typeface="+mn-lt"/>
                <a:ea typeface="Calibri" panose="020F0502020204030204" pitchFamily="34" charset="0"/>
                <a:cs typeface="Times New Roman" panose="02020603050405020304" pitchFamily="18" charset="0"/>
              </a:rPr>
              <a:t> </a:t>
            </a:r>
            <a:r>
              <a:rPr lang="sk-SK" sz="1800" dirty="0" err="1">
                <a:solidFill>
                  <a:srgbClr val="2F5597"/>
                </a:solidFill>
                <a:effectLst/>
                <a:latin typeface="+mn-lt"/>
                <a:ea typeface="Calibri" panose="020F0502020204030204" pitchFamily="34" charset="0"/>
                <a:cs typeface="Times New Roman" panose="02020603050405020304" pitchFamily="18" charset="0"/>
              </a:rPr>
              <a:t>services</a:t>
            </a:r>
            <a:r>
              <a:rPr lang="sk-SK" sz="1800" dirty="0">
                <a:solidFill>
                  <a:srgbClr val="2F5597"/>
                </a:solidFill>
                <a:effectLst/>
                <a:latin typeface="+mn-lt"/>
                <a:ea typeface="Calibri" panose="020F0502020204030204" pitchFamily="34" charset="0"/>
                <a:cs typeface="Times New Roman" panose="02020603050405020304" pitchFamily="18" charset="0"/>
              </a:rPr>
              <a:t>, </a:t>
            </a:r>
            <a:br>
              <a:rPr lang="sk-SK" sz="1800" dirty="0">
                <a:solidFill>
                  <a:srgbClr val="2F5597"/>
                </a:solidFill>
                <a:effectLst/>
                <a:latin typeface="+mn-lt"/>
                <a:ea typeface="Calibri" panose="020F0502020204030204" pitchFamily="34" charset="0"/>
                <a:cs typeface="Times New Roman" panose="02020603050405020304" pitchFamily="18" charset="0"/>
              </a:rPr>
            </a:br>
            <a:r>
              <a:rPr lang="sk-SK" sz="1800" dirty="0">
                <a:solidFill>
                  <a:srgbClr val="2F5597"/>
                </a:solidFill>
                <a:effectLst/>
                <a:latin typeface="+mn-lt"/>
                <a:ea typeface="Calibri" panose="020F0502020204030204" pitchFamily="34" charset="0"/>
                <a:cs typeface="Times New Roman" panose="02020603050405020304" pitchFamily="18" charset="0"/>
              </a:rPr>
              <a:t>(ii) </a:t>
            </a:r>
            <a:r>
              <a:rPr lang="sk-SK" sz="1800" dirty="0" err="1">
                <a:solidFill>
                  <a:srgbClr val="2F5597"/>
                </a:solidFill>
                <a:effectLst/>
                <a:latin typeface="+mn-lt"/>
                <a:ea typeface="Calibri" panose="020F0502020204030204" pitchFamily="34" charset="0"/>
                <a:cs typeface="Times New Roman" panose="02020603050405020304" pitchFamily="18" charset="0"/>
              </a:rPr>
              <a:t>minimising</a:t>
            </a:r>
            <a:r>
              <a:rPr lang="sk-SK" sz="1800" dirty="0">
                <a:solidFill>
                  <a:srgbClr val="2F5597"/>
                </a:solidFill>
                <a:effectLst/>
                <a:latin typeface="+mn-lt"/>
                <a:ea typeface="Calibri" panose="020F0502020204030204" pitchFamily="34" charset="0"/>
                <a:cs typeface="Times New Roman" panose="02020603050405020304" pitchFamily="18" charset="0"/>
              </a:rPr>
              <a:t> </a:t>
            </a:r>
            <a:r>
              <a:rPr lang="sk-SK" sz="1800" dirty="0" err="1">
                <a:solidFill>
                  <a:srgbClr val="2F5597"/>
                </a:solidFill>
                <a:effectLst/>
                <a:latin typeface="+mn-lt"/>
                <a:ea typeface="Calibri" panose="020F0502020204030204" pitchFamily="34" charset="0"/>
                <a:cs typeface="Times New Roman" panose="02020603050405020304" pitchFamily="18" charset="0"/>
              </a:rPr>
              <a:t>soil</a:t>
            </a:r>
            <a:r>
              <a:rPr lang="sk-SK" sz="1800" dirty="0">
                <a:solidFill>
                  <a:srgbClr val="2F5597"/>
                </a:solidFill>
                <a:effectLst/>
                <a:latin typeface="+mn-lt"/>
                <a:ea typeface="Calibri" panose="020F0502020204030204" pitchFamily="34" charset="0"/>
                <a:cs typeface="Times New Roman" panose="02020603050405020304" pitchFamily="18" charset="0"/>
              </a:rPr>
              <a:t> </a:t>
            </a:r>
            <a:r>
              <a:rPr lang="sk-SK" sz="1800" dirty="0" err="1">
                <a:solidFill>
                  <a:srgbClr val="2F5597"/>
                </a:solidFill>
                <a:effectLst/>
                <a:latin typeface="+mn-lt"/>
                <a:ea typeface="Calibri" panose="020F0502020204030204" pitchFamily="34" charset="0"/>
                <a:cs typeface="Times New Roman" panose="02020603050405020304" pitchFamily="18" charset="0"/>
              </a:rPr>
              <a:t>threats</a:t>
            </a:r>
            <a:r>
              <a:rPr lang="sk-SK" sz="1800" dirty="0">
                <a:solidFill>
                  <a:srgbClr val="2F5597"/>
                </a:solidFill>
                <a:effectLst/>
                <a:latin typeface="+mn-lt"/>
                <a:ea typeface="Calibri" panose="020F0502020204030204" pitchFamily="34" charset="0"/>
                <a:cs typeface="Times New Roman" panose="02020603050405020304" pitchFamily="18" charset="0"/>
              </a:rPr>
              <a:t> and </a:t>
            </a:r>
            <a:br>
              <a:rPr lang="sk-SK" sz="1800" dirty="0">
                <a:solidFill>
                  <a:srgbClr val="2F5597"/>
                </a:solidFill>
                <a:effectLst/>
                <a:latin typeface="+mn-lt"/>
                <a:ea typeface="Calibri" panose="020F0502020204030204" pitchFamily="34" charset="0"/>
                <a:cs typeface="Times New Roman" panose="02020603050405020304" pitchFamily="18" charset="0"/>
              </a:rPr>
            </a:br>
            <a:r>
              <a:rPr lang="sk-SK" sz="1800" dirty="0">
                <a:solidFill>
                  <a:srgbClr val="2F5597"/>
                </a:solidFill>
                <a:effectLst/>
                <a:latin typeface="+mn-lt"/>
                <a:ea typeface="Calibri" panose="020F0502020204030204" pitchFamily="34" charset="0"/>
                <a:cs typeface="Times New Roman" panose="02020603050405020304" pitchFamily="18" charset="0"/>
              </a:rPr>
              <a:t>(iii) </a:t>
            </a:r>
            <a:r>
              <a:rPr lang="sk-SK" sz="1800" dirty="0" err="1">
                <a:solidFill>
                  <a:srgbClr val="2F5597"/>
                </a:solidFill>
                <a:effectLst/>
                <a:latin typeface="+mn-lt"/>
                <a:ea typeface="Calibri" panose="020F0502020204030204" pitchFamily="34" charset="0"/>
                <a:cs typeface="Times New Roman" panose="02020603050405020304" pitchFamily="18" charset="0"/>
              </a:rPr>
              <a:t>sustaining</a:t>
            </a:r>
            <a:r>
              <a:rPr lang="sk-SK" sz="1800" dirty="0">
                <a:solidFill>
                  <a:srgbClr val="2F5597"/>
                </a:solidFill>
                <a:effectLst/>
                <a:latin typeface="+mn-lt"/>
                <a:ea typeface="Calibri" panose="020F0502020204030204" pitchFamily="34" charset="0"/>
                <a:cs typeface="Times New Roman" panose="02020603050405020304" pitchFamily="18" charset="0"/>
              </a:rPr>
              <a:t> </a:t>
            </a:r>
            <a:r>
              <a:rPr lang="sk-SK" sz="1800" dirty="0" err="1">
                <a:solidFill>
                  <a:srgbClr val="2F5597"/>
                </a:solidFill>
                <a:effectLst/>
                <a:latin typeface="+mn-lt"/>
                <a:ea typeface="Calibri" panose="020F0502020204030204" pitchFamily="34" charset="0"/>
                <a:cs typeface="Times New Roman" panose="02020603050405020304" pitchFamily="18" charset="0"/>
              </a:rPr>
              <a:t>agriculture</a:t>
            </a:r>
            <a:r>
              <a:rPr lang="sk-SK" sz="1800" dirty="0">
                <a:solidFill>
                  <a:srgbClr val="2F5597"/>
                </a:solidFill>
                <a:effectLst/>
                <a:latin typeface="+mn-lt"/>
                <a:ea typeface="Calibri" panose="020F0502020204030204" pitchFamily="34" charset="0"/>
                <a:cs typeface="Times New Roman" panose="02020603050405020304" pitchFamily="18" charset="0"/>
              </a:rPr>
              <a:t> in a </a:t>
            </a:r>
            <a:r>
              <a:rPr lang="sk-SK" sz="1800" dirty="0" err="1">
                <a:solidFill>
                  <a:srgbClr val="2F5597"/>
                </a:solidFill>
                <a:effectLst/>
                <a:latin typeface="+mn-lt"/>
                <a:ea typeface="Calibri" panose="020F0502020204030204" pitchFamily="34" charset="0"/>
                <a:cs typeface="Times New Roman" panose="02020603050405020304" pitchFamily="18" charset="0"/>
              </a:rPr>
              <a:t>climate</a:t>
            </a:r>
            <a:r>
              <a:rPr lang="sk-SK" sz="1800" dirty="0">
                <a:solidFill>
                  <a:srgbClr val="2F5597"/>
                </a:solidFill>
                <a:effectLst/>
                <a:latin typeface="+mn-lt"/>
                <a:ea typeface="Calibri" panose="020F0502020204030204" pitchFamily="34" charset="0"/>
                <a:cs typeface="Times New Roman" panose="02020603050405020304" pitchFamily="18" charset="0"/>
              </a:rPr>
              <a:t> change </a:t>
            </a:r>
            <a:r>
              <a:rPr lang="sk-SK" sz="1800" dirty="0" err="1">
                <a:solidFill>
                  <a:srgbClr val="2F5597"/>
                </a:solidFill>
                <a:effectLst/>
                <a:latin typeface="+mn-lt"/>
                <a:ea typeface="Calibri" panose="020F0502020204030204" pitchFamily="34" charset="0"/>
                <a:cs typeface="Times New Roman" panose="02020603050405020304" pitchFamily="18" charset="0"/>
              </a:rPr>
              <a:t>context</a:t>
            </a:r>
            <a:r>
              <a:rPr lang="sk-SK" sz="1800" dirty="0">
                <a:solidFill>
                  <a:srgbClr val="2F5597"/>
                </a:solidFill>
                <a:effectLst/>
                <a:latin typeface="+mn-lt"/>
                <a:ea typeface="Calibri" panose="020F0502020204030204" pitchFamily="34" charset="0"/>
                <a:cs typeface="Times New Roman" panose="02020603050405020304" pitchFamily="18" charset="0"/>
              </a:rPr>
              <a:t>. </a:t>
            </a:r>
            <a:br>
              <a:rPr lang="sk-SK" sz="1800" dirty="0">
                <a:solidFill>
                  <a:srgbClr val="2F5597"/>
                </a:solidFill>
                <a:effectLst/>
                <a:latin typeface="+mn-lt"/>
                <a:ea typeface="Calibri" panose="020F0502020204030204" pitchFamily="34" charset="0"/>
                <a:cs typeface="Times New Roman" panose="02020603050405020304" pitchFamily="18" charset="0"/>
              </a:rPr>
            </a:br>
            <a:br>
              <a:rPr lang="sk-SK" sz="1800" dirty="0">
                <a:solidFill>
                  <a:srgbClr val="2F5597"/>
                </a:solidFill>
                <a:effectLst/>
                <a:latin typeface="+mn-lt"/>
                <a:ea typeface="Calibri" panose="020F0502020204030204" pitchFamily="34" charset="0"/>
                <a:cs typeface="Times New Roman" panose="02020603050405020304" pitchFamily="18" charset="0"/>
              </a:rPr>
            </a:br>
            <a:r>
              <a:rPr lang="en-US" sz="1800" b="0" i="0" dirty="0">
                <a:solidFill>
                  <a:srgbClr val="2F5597"/>
                </a:solidFill>
                <a:effectLst/>
                <a:latin typeface="+mn-lt"/>
              </a:rPr>
              <a:t>Documentation of innovative soil management practices in Europe will provide information on regional and local practices and conditions. Online interactive maps, description, data and graphic will be </a:t>
            </a:r>
            <a:r>
              <a:rPr lang="en-US" sz="1800" b="0" i="0" dirty="0" err="1">
                <a:solidFill>
                  <a:srgbClr val="2F5597"/>
                </a:solidFill>
                <a:effectLst/>
                <a:latin typeface="+mn-lt"/>
              </a:rPr>
              <a:t>accessble</a:t>
            </a:r>
            <a:r>
              <a:rPr lang="en-US" sz="1800" b="0" i="0" dirty="0">
                <a:solidFill>
                  <a:srgbClr val="2F5597"/>
                </a:solidFill>
                <a:effectLst/>
                <a:latin typeface="+mn-lt"/>
              </a:rPr>
              <a:t> to the public.   </a:t>
            </a:r>
            <a:br>
              <a:rPr lang="en-US" sz="1800" b="0" i="0" dirty="0">
                <a:solidFill>
                  <a:srgbClr val="2F5597"/>
                </a:solidFill>
                <a:effectLst/>
                <a:latin typeface="+mn-lt"/>
              </a:rPr>
            </a:br>
            <a:r>
              <a:rPr lang="en-US" sz="1800" b="0" i="0" dirty="0">
                <a:solidFill>
                  <a:srgbClr val="2F5597"/>
                </a:solidFill>
                <a:effectLst/>
                <a:latin typeface="+mn-lt"/>
              </a:rPr>
              <a:t>Exchange of knowledge between countries on current and innovative soil management practices and to develop a framework for assessing the current and potential area of application of soil management practices across Europe.  </a:t>
            </a:r>
            <a:br>
              <a:rPr lang="sk-SK" sz="1800" b="1" dirty="0">
                <a:solidFill>
                  <a:srgbClr val="2F5597"/>
                </a:solidFill>
                <a:latin typeface="+mn-lt"/>
              </a:rPr>
            </a:br>
            <a:endParaRPr lang="sk-SK" sz="1800" dirty="0">
              <a:solidFill>
                <a:srgbClr val="2F5597"/>
              </a:solidFill>
              <a:latin typeface="+mn-lt"/>
            </a:endParaRPr>
          </a:p>
        </p:txBody>
      </p:sp>
      <p:pic>
        <p:nvPicPr>
          <p:cNvPr id="2" name="Picture 1">
            <a:extLst>
              <a:ext uri="{FF2B5EF4-FFF2-40B4-BE49-F238E27FC236}">
                <a16:creationId xmlns:a16="http://schemas.microsoft.com/office/drawing/2014/main" id="{7CA1E9A8-FFF2-69BA-9159-F61BA9AC03F0}"/>
              </a:ext>
            </a:extLst>
          </p:cNvPr>
          <p:cNvPicPr>
            <a:picLocks noChangeAspect="1"/>
          </p:cNvPicPr>
          <p:nvPr/>
        </p:nvPicPr>
        <p:blipFill>
          <a:blip r:embed="rId7"/>
          <a:stretch>
            <a:fillRect/>
          </a:stretch>
        </p:blipFill>
        <p:spPr>
          <a:xfrm>
            <a:off x="3935049" y="110816"/>
            <a:ext cx="3137535" cy="1568768"/>
          </a:xfrm>
          <a:prstGeom prst="rect">
            <a:avLst/>
          </a:prstGeom>
        </p:spPr>
      </p:pic>
    </p:spTree>
    <p:extLst>
      <p:ext uri="{BB962C8B-B14F-4D97-AF65-F5344CB8AC3E}">
        <p14:creationId xmlns:p14="http://schemas.microsoft.com/office/powerpoint/2010/main" val="29734993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Skupina 12"/>
          <p:cNvGrpSpPr/>
          <p:nvPr/>
        </p:nvGrpSpPr>
        <p:grpSpPr>
          <a:xfrm>
            <a:off x="390762" y="167150"/>
            <a:ext cx="6078864" cy="1297856"/>
            <a:chOff x="184285" y="0"/>
            <a:chExt cx="11208029" cy="2334530"/>
          </a:xfrm>
        </p:grpSpPr>
        <p:pic>
          <p:nvPicPr>
            <p:cNvPr id="14" name="Obrázok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4285" y="0"/>
              <a:ext cx="4676334" cy="2334530"/>
            </a:xfrm>
            <a:prstGeom prst="rect">
              <a:avLst/>
            </a:prstGeom>
          </p:spPr>
        </p:pic>
        <p:pic>
          <p:nvPicPr>
            <p:cNvPr id="15" name="Obrázok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05767" y="369162"/>
              <a:ext cx="6086547" cy="1400646"/>
            </a:xfrm>
            <a:prstGeom prst="rect">
              <a:avLst/>
            </a:prstGeom>
          </p:spPr>
        </p:pic>
      </p:grpSp>
      <p:pic>
        <p:nvPicPr>
          <p:cNvPr id="16" name="Obrázok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91155" y="5593860"/>
            <a:ext cx="2785870" cy="885323"/>
          </a:xfrm>
          <a:prstGeom prst="rect">
            <a:avLst/>
          </a:prstGeom>
        </p:spPr>
      </p:pic>
      <p:pic>
        <p:nvPicPr>
          <p:cNvPr id="3" name="Picture 2">
            <a:extLst>
              <a:ext uri="{FF2B5EF4-FFF2-40B4-BE49-F238E27FC236}">
                <a16:creationId xmlns:a16="http://schemas.microsoft.com/office/drawing/2014/main" id="{22C76BC5-D2C1-C524-FC95-87E65DB39F1C}"/>
              </a:ext>
            </a:extLst>
          </p:cNvPr>
          <p:cNvPicPr>
            <a:picLocks noChangeAspect="1"/>
          </p:cNvPicPr>
          <p:nvPr/>
        </p:nvPicPr>
        <p:blipFill>
          <a:blip r:embed="rId5"/>
          <a:stretch>
            <a:fillRect/>
          </a:stretch>
        </p:blipFill>
        <p:spPr>
          <a:xfrm>
            <a:off x="7466359" y="372382"/>
            <a:ext cx="4572795" cy="6461808"/>
          </a:xfrm>
          <a:prstGeom prst="rect">
            <a:avLst/>
          </a:prstGeom>
        </p:spPr>
      </p:pic>
      <p:sp>
        <p:nvSpPr>
          <p:cNvPr id="4" name="TextBox 3">
            <a:extLst>
              <a:ext uri="{FF2B5EF4-FFF2-40B4-BE49-F238E27FC236}">
                <a16:creationId xmlns:a16="http://schemas.microsoft.com/office/drawing/2014/main" id="{A23C1B60-57C8-AC76-6E8F-CED1683562DF}"/>
              </a:ext>
            </a:extLst>
          </p:cNvPr>
          <p:cNvSpPr txBox="1"/>
          <p:nvPr/>
        </p:nvSpPr>
        <p:spPr>
          <a:xfrm>
            <a:off x="390762" y="1523439"/>
            <a:ext cx="6404254" cy="4801314"/>
          </a:xfrm>
          <a:prstGeom prst="rect">
            <a:avLst/>
          </a:prstGeom>
          <a:noFill/>
        </p:spPr>
        <p:txBody>
          <a:bodyPr wrap="square" rtlCol="0">
            <a:spAutoFit/>
          </a:bodyPr>
          <a:lstStyle/>
          <a:p>
            <a:r>
              <a:rPr lang="en-US" sz="1800" b="0" i="0" dirty="0">
                <a:solidFill>
                  <a:srgbClr val="2F5597"/>
                </a:solidFill>
                <a:effectLst/>
              </a:rPr>
              <a:t>Innovative soil management practices (SMP) and agricultural systems are promoted to enhance ecosystem services in order to </a:t>
            </a:r>
            <a:r>
              <a:rPr lang="en-US" sz="1800" b="0" i="0" dirty="0" err="1">
                <a:solidFill>
                  <a:srgbClr val="2F5597"/>
                </a:solidFill>
                <a:effectLst/>
              </a:rPr>
              <a:t>minimise</a:t>
            </a:r>
            <a:r>
              <a:rPr lang="en-US" sz="1800" b="0" i="0" dirty="0">
                <a:solidFill>
                  <a:srgbClr val="2F5597"/>
                </a:solidFill>
                <a:effectLst/>
              </a:rPr>
              <a:t> soil threats and sustain agriculture in a climate change context.</a:t>
            </a:r>
            <a:endParaRPr lang="sk-SK" sz="1800" b="0" i="0" dirty="0">
              <a:solidFill>
                <a:srgbClr val="2F5597"/>
              </a:solidFill>
              <a:effectLst/>
            </a:endParaRPr>
          </a:p>
          <a:p>
            <a:br>
              <a:rPr lang="en-US" sz="1800" b="0" i="0" dirty="0">
                <a:solidFill>
                  <a:srgbClr val="2F5597"/>
                </a:solidFill>
                <a:effectLst/>
              </a:rPr>
            </a:br>
            <a:r>
              <a:rPr lang="en-US" sz="1800" b="0" i="0" dirty="0">
                <a:solidFill>
                  <a:srgbClr val="2F5597"/>
                </a:solidFill>
                <a:effectLst/>
              </a:rPr>
              <a:t>A comprehensive </a:t>
            </a:r>
            <a:r>
              <a:rPr lang="en-US" sz="1800" b="0" i="0" dirty="0" err="1">
                <a:solidFill>
                  <a:srgbClr val="2F5597"/>
                </a:solidFill>
                <a:effectLst/>
              </a:rPr>
              <a:t>stocktake</a:t>
            </a:r>
            <a:r>
              <a:rPr lang="en-US" sz="1800" b="0" i="0" dirty="0">
                <a:solidFill>
                  <a:srgbClr val="2F5597"/>
                </a:solidFill>
                <a:effectLst/>
              </a:rPr>
              <a:t> of SMPs and their ability to succeed on multiple goals, agricultural production, ecosystem services, biogeochemical cycles, is missing.</a:t>
            </a:r>
            <a:endParaRPr lang="sk-SK" sz="1800" b="0" i="0" dirty="0">
              <a:solidFill>
                <a:srgbClr val="2F5597"/>
              </a:solidFill>
              <a:effectLst/>
            </a:endParaRPr>
          </a:p>
          <a:p>
            <a:br>
              <a:rPr lang="en-US" sz="1800" b="0" i="0" dirty="0">
                <a:solidFill>
                  <a:srgbClr val="2F5597"/>
                </a:solidFill>
                <a:effectLst/>
              </a:rPr>
            </a:br>
            <a:r>
              <a:rPr lang="en-US" sz="1800" b="0" i="0" dirty="0">
                <a:solidFill>
                  <a:srgbClr val="2F5597"/>
                </a:solidFill>
                <a:effectLst/>
              </a:rPr>
              <a:t>By using a surveying approach, </a:t>
            </a:r>
            <a:r>
              <a:rPr lang="en-US" sz="1800" b="0" i="0" dirty="0" err="1">
                <a:solidFill>
                  <a:srgbClr val="2F5597"/>
                </a:solidFill>
                <a:effectLst/>
              </a:rPr>
              <a:t>i-SoMPE</a:t>
            </a:r>
            <a:r>
              <a:rPr lang="en-US" sz="1800" b="0" i="0" dirty="0">
                <a:solidFill>
                  <a:srgbClr val="2F5597"/>
                </a:solidFill>
                <a:effectLst/>
              </a:rPr>
              <a:t> will aim to documents these innovative farming practice. The data gathered will be synthesized considering technical and ecological constrains and socio-economic barriers.</a:t>
            </a:r>
            <a:endParaRPr lang="sk-SK" sz="1800" b="0" i="0" dirty="0">
              <a:solidFill>
                <a:srgbClr val="2F5597"/>
              </a:solidFill>
              <a:effectLst/>
            </a:endParaRPr>
          </a:p>
          <a:p>
            <a:br>
              <a:rPr lang="en-US" sz="1800" b="0" i="0" dirty="0">
                <a:solidFill>
                  <a:srgbClr val="2F5597"/>
                </a:solidFill>
                <a:effectLst/>
              </a:rPr>
            </a:br>
            <a:r>
              <a:rPr lang="en-US" sz="1800" b="0" i="0" dirty="0">
                <a:solidFill>
                  <a:srgbClr val="2F5597"/>
                </a:solidFill>
                <a:effectLst/>
              </a:rPr>
              <a:t>Context specific thematic maps will be provided to guide policy makers to the most efficient innovative SMPs as climate-smart sustainable tools.</a:t>
            </a:r>
            <a:endParaRPr lang="sk-SK" dirty="0"/>
          </a:p>
        </p:txBody>
      </p:sp>
    </p:spTree>
    <p:extLst>
      <p:ext uri="{BB962C8B-B14F-4D97-AF65-F5344CB8AC3E}">
        <p14:creationId xmlns:p14="http://schemas.microsoft.com/office/powerpoint/2010/main" val="3938963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Obrázok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27448" y="378817"/>
            <a:ext cx="4507393" cy="4767597"/>
          </a:xfrm>
          <a:prstGeom prst="rect">
            <a:avLst/>
          </a:prstGeom>
        </p:spPr>
      </p:pic>
      <p:grpSp>
        <p:nvGrpSpPr>
          <p:cNvPr id="8" name="Skupina 7"/>
          <p:cNvGrpSpPr/>
          <p:nvPr/>
        </p:nvGrpSpPr>
        <p:grpSpPr>
          <a:xfrm>
            <a:off x="499056" y="105722"/>
            <a:ext cx="6078864" cy="1297856"/>
            <a:chOff x="184285" y="0"/>
            <a:chExt cx="11208029" cy="2334530"/>
          </a:xfrm>
        </p:grpSpPr>
        <p:pic>
          <p:nvPicPr>
            <p:cNvPr id="2" name="Obrázok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4285" y="0"/>
              <a:ext cx="4676334" cy="2334530"/>
            </a:xfrm>
            <a:prstGeom prst="rect">
              <a:avLst/>
            </a:prstGeom>
          </p:spPr>
        </p:pic>
        <p:pic>
          <p:nvPicPr>
            <p:cNvPr id="3" name="Obrázok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05767" y="369162"/>
              <a:ext cx="6086547" cy="1400646"/>
            </a:xfrm>
            <a:prstGeom prst="rect">
              <a:avLst/>
            </a:prstGeom>
          </p:spPr>
        </p:pic>
      </p:grpSp>
      <p:pic>
        <p:nvPicPr>
          <p:cNvPr id="10" name="Obrázok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91155" y="5593860"/>
            <a:ext cx="2785870" cy="885323"/>
          </a:xfrm>
          <a:prstGeom prst="rect">
            <a:avLst/>
          </a:prstGeom>
        </p:spPr>
      </p:pic>
      <p:pic>
        <p:nvPicPr>
          <p:cNvPr id="5" name="Content Placeholder 4">
            <a:extLst>
              <a:ext uri="{FF2B5EF4-FFF2-40B4-BE49-F238E27FC236}">
                <a16:creationId xmlns:a16="http://schemas.microsoft.com/office/drawing/2014/main" id="{57BCD5D7-55B4-8F30-8631-FA1BB4DEF9F3}"/>
              </a:ext>
            </a:extLst>
          </p:cNvPr>
          <p:cNvPicPr>
            <a:picLocks noGrp="1" noChangeAspect="1"/>
          </p:cNvPicPr>
          <p:nvPr>
            <p:ph idx="1"/>
          </p:nvPr>
        </p:nvPicPr>
        <p:blipFill>
          <a:blip r:embed="rId6"/>
          <a:stretch>
            <a:fillRect/>
          </a:stretch>
        </p:blipFill>
        <p:spPr>
          <a:xfrm>
            <a:off x="1483540" y="4004625"/>
            <a:ext cx="5328812" cy="2542421"/>
          </a:xfrm>
          <a:ln>
            <a:solidFill>
              <a:schemeClr val="accent1">
                <a:lumMod val="75000"/>
              </a:schemeClr>
            </a:solidFill>
          </a:ln>
        </p:spPr>
      </p:pic>
      <p:sp>
        <p:nvSpPr>
          <p:cNvPr id="12" name="Nadpis 11">
            <a:extLst>
              <a:ext uri="{FF2B5EF4-FFF2-40B4-BE49-F238E27FC236}">
                <a16:creationId xmlns:a16="http://schemas.microsoft.com/office/drawing/2014/main" id="{E2D53796-65ED-0DD7-C532-09925DB83052}"/>
              </a:ext>
            </a:extLst>
          </p:cNvPr>
          <p:cNvSpPr>
            <a:spLocks noGrp="1"/>
          </p:cNvSpPr>
          <p:nvPr>
            <p:ph type="title"/>
          </p:nvPr>
        </p:nvSpPr>
        <p:spPr>
          <a:xfrm>
            <a:off x="499056" y="1343221"/>
            <a:ext cx="11434241" cy="2562633"/>
          </a:xfrm>
        </p:spPr>
        <p:txBody>
          <a:bodyPr>
            <a:normAutofit/>
          </a:bodyPr>
          <a:lstStyle/>
          <a:p>
            <a:r>
              <a:rPr lang="sk-SK" sz="2000" b="1" i="0" u="none" strike="noStrike" baseline="0" dirty="0">
                <a:solidFill>
                  <a:schemeClr val="accent5">
                    <a:lumMod val="75000"/>
                  </a:schemeClr>
                </a:solidFill>
                <a:latin typeface="Segoe UI" panose="020B0502040204020203" pitchFamily="34" charset="0"/>
              </a:rPr>
              <a:t>Cieľ: </a:t>
            </a:r>
            <a:r>
              <a:rPr lang="sk-SK" sz="2000" b="0" i="0" u="none" strike="noStrike" baseline="0" dirty="0">
                <a:solidFill>
                  <a:schemeClr val="accent5">
                    <a:lumMod val="75000"/>
                  </a:schemeClr>
                </a:solidFill>
                <a:latin typeface="Segoe UI" panose="020B0502040204020203" pitchFamily="34" charset="0"/>
              </a:rPr>
              <a:t>Jadrom projektu boli inovatívne SMP (postupy hospodárenia na pôde). Niektoré</a:t>
            </a:r>
            <a:br>
              <a:rPr lang="sk-SK" sz="2000" b="0" i="0" u="none" strike="noStrike" baseline="0" dirty="0">
                <a:solidFill>
                  <a:schemeClr val="accent5">
                    <a:lumMod val="75000"/>
                  </a:schemeClr>
                </a:solidFill>
                <a:latin typeface="Segoe UI" panose="020B0502040204020203" pitchFamily="34" charset="0"/>
              </a:rPr>
            </a:br>
            <a:r>
              <a:rPr lang="sk-SK" sz="2000" b="0" i="0" u="none" strike="noStrike" baseline="0" dirty="0">
                <a:solidFill>
                  <a:schemeClr val="accent5">
                    <a:lumMod val="75000"/>
                  </a:schemeClr>
                </a:solidFill>
                <a:latin typeface="Segoe UI" panose="020B0502040204020203" pitchFamily="34" charset="0"/>
              </a:rPr>
              <a:t>inovatívne postupy hospodárenia s pôdou a poľnohospodárske postupy môžu </a:t>
            </a:r>
            <a:r>
              <a:rPr lang="sk-SK" sz="2000" b="0" i="0" u="none" strike="noStrike" baseline="0" dirty="0" err="1">
                <a:solidFill>
                  <a:schemeClr val="accent5">
                    <a:lumMod val="75000"/>
                  </a:schemeClr>
                </a:solidFill>
                <a:latin typeface="Segoe UI" panose="020B0502040204020203" pitchFamily="34" charset="0"/>
              </a:rPr>
              <a:t>riešit</a:t>
            </a:r>
            <a:r>
              <a:rPr lang="sk-SK" sz="2000" b="0" i="0" u="none" strike="noStrike" baseline="0" dirty="0">
                <a:solidFill>
                  <a:schemeClr val="accent5">
                    <a:lumMod val="75000"/>
                  </a:schemeClr>
                </a:solidFill>
                <a:latin typeface="Segoe UI" panose="020B0502040204020203" pitchFamily="34" charset="0"/>
              </a:rPr>
              <a:t> hlavné</a:t>
            </a:r>
            <a:br>
              <a:rPr lang="sk-SK" sz="2000" b="0" i="0" u="none" strike="noStrike" baseline="0" dirty="0">
                <a:solidFill>
                  <a:schemeClr val="accent5">
                    <a:lumMod val="75000"/>
                  </a:schemeClr>
                </a:solidFill>
                <a:latin typeface="Segoe UI" panose="020B0502040204020203" pitchFamily="34" charset="0"/>
              </a:rPr>
            </a:br>
            <a:r>
              <a:rPr lang="sk-SK" sz="2000" b="1" i="0" u="none" strike="noStrike" baseline="0" dirty="0">
                <a:solidFill>
                  <a:schemeClr val="accent5">
                    <a:lumMod val="75000"/>
                  </a:schemeClr>
                </a:solidFill>
                <a:latin typeface="Segoe UI" panose="020B0502040204020203" pitchFamily="34" charset="0"/>
              </a:rPr>
              <a:t>ciele EJP SOIL </a:t>
            </a:r>
            <a:r>
              <a:rPr lang="sk-SK" sz="2000" b="0" i="0" u="none" strike="noStrike" baseline="0" dirty="0">
                <a:solidFill>
                  <a:schemeClr val="accent5">
                    <a:lumMod val="75000"/>
                  </a:schemeClr>
                </a:solidFill>
                <a:latin typeface="Segoe UI" panose="020B0502040204020203" pitchFamily="34" charset="0"/>
              </a:rPr>
              <a:t>„dobré hospodárenie s poľnohospodárskou pôdou pre: </a:t>
            </a:r>
            <a:r>
              <a:rPr lang="sk-SK" sz="2000" b="0" i="0" u="none" strike="noStrike" baseline="0" dirty="0" err="1">
                <a:solidFill>
                  <a:schemeClr val="accent5">
                    <a:lumMod val="75000"/>
                  </a:schemeClr>
                </a:solidFill>
                <a:latin typeface="Segoe UI" panose="020B0502040204020203" pitchFamily="34" charset="0"/>
              </a:rPr>
              <a:t>zmiernovanie</a:t>
            </a:r>
            <a:r>
              <a:rPr lang="sk-SK" sz="2000" b="0" i="0" u="none" strike="noStrike" baseline="0" dirty="0">
                <a:solidFill>
                  <a:schemeClr val="accent5">
                    <a:lumMod val="75000"/>
                  </a:schemeClr>
                </a:solidFill>
                <a:latin typeface="Segoe UI" panose="020B0502040204020203" pitchFamily="34" charset="0"/>
              </a:rPr>
              <a:t> zmeny</a:t>
            </a:r>
            <a:br>
              <a:rPr lang="sk-SK" sz="2000" b="0" i="0" u="none" strike="noStrike" baseline="0" dirty="0">
                <a:solidFill>
                  <a:schemeClr val="accent5">
                    <a:lumMod val="75000"/>
                  </a:schemeClr>
                </a:solidFill>
                <a:latin typeface="Segoe UI" panose="020B0502040204020203" pitchFamily="34" charset="0"/>
              </a:rPr>
            </a:br>
            <a:r>
              <a:rPr lang="sk-SK" sz="2000" b="0" i="0" u="none" strike="noStrike" baseline="0" dirty="0">
                <a:solidFill>
                  <a:schemeClr val="accent5">
                    <a:lumMod val="75000"/>
                  </a:schemeClr>
                </a:solidFill>
                <a:latin typeface="Segoe UI" panose="020B0502040204020203" pitchFamily="34" charset="0"/>
              </a:rPr>
              <a:t>klímy a adaptáciu na CC, udržateľnú výrobu, ekosystémové služby a menšiu degradáciu</a:t>
            </a:r>
            <a:br>
              <a:rPr lang="sk-SK" sz="2000" b="0" i="0" u="none" strike="noStrike" baseline="0" dirty="0">
                <a:solidFill>
                  <a:schemeClr val="accent5">
                    <a:lumMod val="75000"/>
                  </a:schemeClr>
                </a:solidFill>
                <a:latin typeface="Segoe UI" panose="020B0502040204020203" pitchFamily="34" charset="0"/>
              </a:rPr>
            </a:br>
            <a:r>
              <a:rPr lang="sk-SK" sz="2000" b="0" i="0" u="none" strike="noStrike" baseline="0" dirty="0">
                <a:solidFill>
                  <a:schemeClr val="accent5">
                    <a:lumMod val="75000"/>
                  </a:schemeClr>
                </a:solidFill>
                <a:latin typeface="Segoe UI" panose="020B0502040204020203" pitchFamily="34" charset="0"/>
              </a:rPr>
              <a:t>pôdy“.</a:t>
            </a:r>
            <a:br>
              <a:rPr lang="sk-SK" sz="2000" b="0" i="0" u="none" strike="noStrike" baseline="0" dirty="0">
                <a:solidFill>
                  <a:schemeClr val="accent5">
                    <a:lumMod val="75000"/>
                  </a:schemeClr>
                </a:solidFill>
                <a:latin typeface="Segoe UI" panose="020B0502040204020203" pitchFamily="34" charset="0"/>
              </a:rPr>
            </a:br>
            <a:r>
              <a:rPr lang="en-US" sz="2000" b="1" i="1" u="none" strike="noStrike" baseline="0" dirty="0">
                <a:solidFill>
                  <a:schemeClr val="accent5">
                    <a:lumMod val="75000"/>
                  </a:schemeClr>
                </a:solidFill>
                <a:latin typeface="Segoe UI" panose="020B0502040204020203" pitchFamily="34" charset="0"/>
              </a:rPr>
              <a:t>Aim: </a:t>
            </a:r>
            <a:r>
              <a:rPr lang="en-US" sz="2000" b="0" i="1" u="none" strike="noStrike" baseline="0" dirty="0">
                <a:solidFill>
                  <a:schemeClr val="accent5">
                    <a:lumMod val="75000"/>
                  </a:schemeClr>
                </a:solidFill>
                <a:latin typeface="Segoe UI" panose="020B0502040204020203" pitchFamily="34" charset="0"/>
              </a:rPr>
              <a:t>Innovative SMPs </a:t>
            </a:r>
            <a:r>
              <a:rPr lang="sk-SK" sz="2000" b="0" i="1" u="none" strike="noStrike" baseline="0" dirty="0" err="1">
                <a:solidFill>
                  <a:schemeClr val="accent5">
                    <a:lumMod val="75000"/>
                  </a:schemeClr>
                </a:solidFill>
                <a:latin typeface="Segoe UI" panose="020B0502040204020203" pitchFamily="34" charset="0"/>
              </a:rPr>
              <a:t>were</a:t>
            </a:r>
            <a:r>
              <a:rPr lang="sk-SK" sz="2000" b="0" i="1" u="none" strike="noStrike" baseline="0" dirty="0">
                <a:solidFill>
                  <a:schemeClr val="accent5">
                    <a:lumMod val="75000"/>
                  </a:schemeClr>
                </a:solidFill>
                <a:latin typeface="Segoe UI" panose="020B0502040204020203" pitchFamily="34" charset="0"/>
              </a:rPr>
              <a:t> </a:t>
            </a:r>
            <a:r>
              <a:rPr lang="en-US" sz="2000" b="0" i="1" u="none" strike="noStrike" baseline="0" dirty="0">
                <a:solidFill>
                  <a:schemeClr val="accent5">
                    <a:lumMod val="75000"/>
                  </a:schemeClr>
                </a:solidFill>
                <a:latin typeface="Segoe UI" panose="020B0502040204020203" pitchFamily="34" charset="0"/>
              </a:rPr>
              <a:t>at the core of the project. Some innovative soil management and</a:t>
            </a:r>
            <a:br>
              <a:rPr lang="en-US" sz="2000" b="0" i="1" u="none" strike="noStrike" baseline="0" dirty="0">
                <a:solidFill>
                  <a:schemeClr val="accent5">
                    <a:lumMod val="75000"/>
                  </a:schemeClr>
                </a:solidFill>
                <a:latin typeface="Segoe UI" panose="020B0502040204020203" pitchFamily="34" charset="0"/>
              </a:rPr>
            </a:br>
            <a:r>
              <a:rPr lang="en-US" sz="2000" b="0" i="1" u="none" strike="noStrike" baseline="0" dirty="0">
                <a:solidFill>
                  <a:schemeClr val="accent5">
                    <a:lumMod val="75000"/>
                  </a:schemeClr>
                </a:solidFill>
                <a:latin typeface="Segoe UI" panose="020B0502040204020203" pitchFamily="34" charset="0"/>
              </a:rPr>
              <a:t>farming practices can address major EJP SOIL targets “good agricultural soil management for:</a:t>
            </a:r>
            <a:br>
              <a:rPr lang="en-US" sz="2000" b="0" i="1" u="none" strike="noStrike" baseline="0" dirty="0">
                <a:solidFill>
                  <a:schemeClr val="accent5">
                    <a:lumMod val="75000"/>
                  </a:schemeClr>
                </a:solidFill>
                <a:latin typeface="Segoe UI" panose="020B0502040204020203" pitchFamily="34" charset="0"/>
              </a:rPr>
            </a:br>
            <a:r>
              <a:rPr lang="en-US" sz="2000" b="0" i="1" u="none" strike="noStrike" baseline="0" dirty="0">
                <a:solidFill>
                  <a:schemeClr val="accent5">
                    <a:lumMod val="75000"/>
                  </a:schemeClr>
                </a:solidFill>
                <a:latin typeface="Segoe UI" panose="020B0502040204020203" pitchFamily="34" charset="0"/>
              </a:rPr>
              <a:t>climate change mitigation and adaptation, sustainable production, ecosystem services and less</a:t>
            </a:r>
            <a:br>
              <a:rPr lang="en-US" sz="2000" b="0" i="1" u="none" strike="noStrike" baseline="0" dirty="0">
                <a:solidFill>
                  <a:schemeClr val="accent5">
                    <a:lumMod val="75000"/>
                  </a:schemeClr>
                </a:solidFill>
                <a:latin typeface="Segoe UI" panose="020B0502040204020203" pitchFamily="34" charset="0"/>
              </a:rPr>
            </a:br>
            <a:r>
              <a:rPr lang="sk-SK" sz="2000" b="0" i="1" u="none" strike="noStrike" baseline="0" dirty="0" err="1">
                <a:solidFill>
                  <a:schemeClr val="accent5">
                    <a:lumMod val="75000"/>
                  </a:schemeClr>
                </a:solidFill>
                <a:latin typeface="Segoe UI" panose="020B0502040204020203" pitchFamily="34" charset="0"/>
              </a:rPr>
              <a:t>soil</a:t>
            </a:r>
            <a:r>
              <a:rPr lang="sk-SK" sz="2000" b="0" i="1" u="none" strike="noStrike" baseline="0" dirty="0">
                <a:solidFill>
                  <a:schemeClr val="accent5">
                    <a:lumMod val="75000"/>
                  </a:schemeClr>
                </a:solidFill>
                <a:latin typeface="Segoe UI" panose="020B0502040204020203" pitchFamily="34" charset="0"/>
              </a:rPr>
              <a:t> </a:t>
            </a:r>
            <a:r>
              <a:rPr lang="sk-SK" sz="2000" b="0" i="1" u="none" strike="noStrike" baseline="0" dirty="0" err="1">
                <a:solidFill>
                  <a:schemeClr val="accent5">
                    <a:lumMod val="75000"/>
                  </a:schemeClr>
                </a:solidFill>
                <a:latin typeface="Segoe UI" panose="020B0502040204020203" pitchFamily="34" charset="0"/>
              </a:rPr>
              <a:t>degradation</a:t>
            </a:r>
            <a:r>
              <a:rPr lang="sk-SK" sz="2000" b="0" i="1" u="none" strike="noStrike" baseline="0" dirty="0">
                <a:solidFill>
                  <a:schemeClr val="accent5">
                    <a:lumMod val="75000"/>
                  </a:schemeClr>
                </a:solidFill>
                <a:latin typeface="Segoe UI" panose="020B0502040204020203" pitchFamily="34" charset="0"/>
              </a:rPr>
              <a:t>”.</a:t>
            </a:r>
            <a:endParaRPr lang="sk-SK" sz="2000" dirty="0">
              <a:solidFill>
                <a:schemeClr val="accent5">
                  <a:lumMod val="75000"/>
                </a:schemeClr>
              </a:solidFill>
            </a:endParaRPr>
          </a:p>
        </p:txBody>
      </p:sp>
    </p:spTree>
    <p:extLst>
      <p:ext uri="{BB962C8B-B14F-4D97-AF65-F5344CB8AC3E}">
        <p14:creationId xmlns:p14="http://schemas.microsoft.com/office/powerpoint/2010/main" val="2540727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Obrázok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69626" y="0"/>
            <a:ext cx="5747657" cy="6079459"/>
          </a:xfrm>
          <a:prstGeom prst="rect">
            <a:avLst/>
          </a:prstGeom>
        </p:spPr>
      </p:pic>
      <p:grpSp>
        <p:nvGrpSpPr>
          <p:cNvPr id="8" name="Skupina 7"/>
          <p:cNvGrpSpPr/>
          <p:nvPr/>
        </p:nvGrpSpPr>
        <p:grpSpPr>
          <a:xfrm>
            <a:off x="8700780" y="173698"/>
            <a:ext cx="3301142" cy="6631356"/>
            <a:chOff x="114238" y="0"/>
            <a:chExt cx="6086548" cy="11901603"/>
          </a:xfrm>
        </p:grpSpPr>
        <p:pic>
          <p:nvPicPr>
            <p:cNvPr id="2" name="Obrázok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4285" y="0"/>
              <a:ext cx="4676334" cy="2334530"/>
            </a:xfrm>
            <a:prstGeom prst="rect">
              <a:avLst/>
            </a:prstGeom>
          </p:spPr>
        </p:pic>
        <p:pic>
          <p:nvPicPr>
            <p:cNvPr id="3" name="Obrázok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4238" y="10500956"/>
              <a:ext cx="6086548" cy="1400647"/>
            </a:xfrm>
            <a:prstGeom prst="rect">
              <a:avLst/>
            </a:prstGeom>
          </p:spPr>
        </p:pic>
      </p:grpSp>
      <p:pic>
        <p:nvPicPr>
          <p:cNvPr id="10" name="Obrázok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00780" y="5636797"/>
            <a:ext cx="2785870" cy="885323"/>
          </a:xfrm>
          <a:prstGeom prst="rect">
            <a:avLst/>
          </a:prstGeom>
        </p:spPr>
      </p:pic>
      <p:sp>
        <p:nvSpPr>
          <p:cNvPr id="6" name="Zástupný objekt pre obsah 5">
            <a:extLst>
              <a:ext uri="{FF2B5EF4-FFF2-40B4-BE49-F238E27FC236}">
                <a16:creationId xmlns:a16="http://schemas.microsoft.com/office/drawing/2014/main" id="{FB6F92BE-E400-AC49-BD17-4FA4798C530E}"/>
              </a:ext>
            </a:extLst>
          </p:cNvPr>
          <p:cNvSpPr>
            <a:spLocks noGrp="1"/>
          </p:cNvSpPr>
          <p:nvPr>
            <p:ph idx="1"/>
          </p:nvPr>
        </p:nvSpPr>
        <p:spPr>
          <a:xfrm>
            <a:off x="705350" y="2442488"/>
            <a:ext cx="10515600" cy="3947925"/>
          </a:xfrm>
        </p:spPr>
        <p:txBody>
          <a:bodyPr>
            <a:normAutofit fontScale="47500" lnSpcReduction="20000"/>
          </a:bodyPr>
          <a:lstStyle/>
          <a:p>
            <a:pPr marL="0" indent="0" algn="just">
              <a:lnSpc>
                <a:spcPct val="115000"/>
              </a:lnSpc>
              <a:spcBef>
                <a:spcPts val="0"/>
              </a:spcBef>
              <a:buNone/>
            </a:pPr>
            <a:r>
              <a:rPr lang="sk-SK" sz="4200" b="1" dirty="0" err="1">
                <a:solidFill>
                  <a:srgbClr val="2F5597"/>
                </a:solidFill>
              </a:rPr>
              <a:t>The</a:t>
            </a:r>
            <a:r>
              <a:rPr lang="sk-SK" sz="4200" b="1" dirty="0">
                <a:solidFill>
                  <a:srgbClr val="2F5597"/>
                </a:solidFill>
              </a:rPr>
              <a:t> </a:t>
            </a:r>
            <a:r>
              <a:rPr lang="sk-SK" sz="4200" b="1" dirty="0" err="1">
                <a:solidFill>
                  <a:srgbClr val="2F5597"/>
                </a:solidFill>
              </a:rPr>
              <a:t>aim</a:t>
            </a:r>
            <a:r>
              <a:rPr lang="sk-SK" sz="4200" b="1" dirty="0">
                <a:solidFill>
                  <a:srgbClr val="2F5597"/>
                </a:solidFill>
              </a:rPr>
              <a:t> of </a:t>
            </a:r>
            <a:r>
              <a:rPr lang="sk-SK" sz="4200" b="1" dirty="0" err="1">
                <a:solidFill>
                  <a:srgbClr val="2F5597"/>
                </a:solidFill>
              </a:rPr>
              <a:t>this</a:t>
            </a:r>
            <a:r>
              <a:rPr lang="sk-SK" sz="4200" b="1" dirty="0">
                <a:solidFill>
                  <a:srgbClr val="2F5597"/>
                </a:solidFill>
              </a:rPr>
              <a:t> </a:t>
            </a:r>
            <a:r>
              <a:rPr lang="sk-SK" sz="4200" b="1" dirty="0" err="1">
                <a:solidFill>
                  <a:srgbClr val="2F5597"/>
                </a:solidFill>
              </a:rPr>
              <a:t>survey</a:t>
            </a:r>
            <a:r>
              <a:rPr lang="sk-SK" sz="4200" b="1" dirty="0">
                <a:solidFill>
                  <a:srgbClr val="2F5597"/>
                </a:solidFill>
              </a:rPr>
              <a:t> </a:t>
            </a:r>
            <a:r>
              <a:rPr lang="sk-SK" sz="4200" b="1" dirty="0" err="1">
                <a:solidFill>
                  <a:srgbClr val="2F5597"/>
                </a:solidFill>
              </a:rPr>
              <a:t>was</a:t>
            </a:r>
            <a:r>
              <a:rPr lang="sk-SK" sz="4200" b="1" dirty="0">
                <a:solidFill>
                  <a:srgbClr val="2F5597"/>
                </a:solidFill>
              </a:rPr>
              <a:t> to </a:t>
            </a:r>
            <a:r>
              <a:rPr lang="sk-SK" sz="4200" b="1" dirty="0" err="1">
                <a:solidFill>
                  <a:srgbClr val="2F5597"/>
                </a:solidFill>
              </a:rPr>
              <a:t>collect</a:t>
            </a:r>
            <a:r>
              <a:rPr lang="sk-SK" sz="4200" b="1" dirty="0">
                <a:solidFill>
                  <a:srgbClr val="2F5597"/>
                </a:solidFill>
              </a:rPr>
              <a:t> </a:t>
            </a:r>
            <a:r>
              <a:rPr lang="sk-SK" sz="4200" b="1" dirty="0" err="1">
                <a:solidFill>
                  <a:srgbClr val="2F5597"/>
                </a:solidFill>
              </a:rPr>
              <a:t>information</a:t>
            </a:r>
            <a:r>
              <a:rPr lang="sk-SK" sz="4200" b="1" dirty="0">
                <a:solidFill>
                  <a:srgbClr val="2F5597"/>
                </a:solidFill>
              </a:rPr>
              <a:t> </a:t>
            </a:r>
            <a:r>
              <a:rPr lang="sk-SK" sz="4200" b="1" dirty="0" err="1">
                <a:solidFill>
                  <a:srgbClr val="2F5597"/>
                </a:solidFill>
              </a:rPr>
              <a:t>for</a:t>
            </a:r>
            <a:r>
              <a:rPr lang="sk-SK" sz="4200" b="1" dirty="0">
                <a:solidFill>
                  <a:srgbClr val="2F5597"/>
                </a:solidFill>
              </a:rPr>
              <a:t> </a:t>
            </a:r>
            <a:r>
              <a:rPr lang="sk-SK" sz="4200" b="1" dirty="0" err="1">
                <a:solidFill>
                  <a:srgbClr val="2F5597"/>
                </a:solidFill>
              </a:rPr>
              <a:t>presenting</a:t>
            </a:r>
            <a:r>
              <a:rPr lang="sk-SK" sz="4200" b="1" dirty="0">
                <a:solidFill>
                  <a:srgbClr val="2F5597"/>
                </a:solidFill>
              </a:rPr>
              <a:t> and </a:t>
            </a:r>
            <a:r>
              <a:rPr lang="sk-SK" sz="4200" b="1" dirty="0" err="1">
                <a:solidFill>
                  <a:srgbClr val="2F5597"/>
                </a:solidFill>
              </a:rPr>
              <a:t>describing</a:t>
            </a:r>
            <a:r>
              <a:rPr lang="sk-SK" sz="4200" b="1" dirty="0">
                <a:solidFill>
                  <a:srgbClr val="2F5597"/>
                </a:solidFill>
              </a:rPr>
              <a:t> </a:t>
            </a:r>
            <a:r>
              <a:rPr lang="sk-SK" sz="4200" b="1" dirty="0" err="1">
                <a:solidFill>
                  <a:srgbClr val="2F5597"/>
                </a:solidFill>
              </a:rPr>
              <a:t>innovative</a:t>
            </a:r>
            <a:r>
              <a:rPr lang="sk-SK" sz="4200" b="1" dirty="0">
                <a:solidFill>
                  <a:srgbClr val="2F5597"/>
                </a:solidFill>
              </a:rPr>
              <a:t> </a:t>
            </a:r>
            <a:r>
              <a:rPr lang="sk-SK" sz="4200" b="1" dirty="0" err="1">
                <a:solidFill>
                  <a:srgbClr val="2F5597"/>
                </a:solidFill>
              </a:rPr>
              <a:t>soil</a:t>
            </a:r>
            <a:r>
              <a:rPr lang="sk-SK" sz="4200" b="1" dirty="0">
                <a:solidFill>
                  <a:srgbClr val="2F5597"/>
                </a:solidFill>
              </a:rPr>
              <a:t> management </a:t>
            </a:r>
            <a:r>
              <a:rPr lang="sk-SK" sz="4200" b="1" dirty="0" err="1">
                <a:solidFill>
                  <a:srgbClr val="2F5597"/>
                </a:solidFill>
              </a:rPr>
              <a:t>practices</a:t>
            </a:r>
            <a:r>
              <a:rPr lang="sk-SK" sz="4200" b="1" dirty="0">
                <a:solidFill>
                  <a:srgbClr val="2F5597"/>
                </a:solidFill>
              </a:rPr>
              <a:t> in </a:t>
            </a:r>
            <a:r>
              <a:rPr lang="sk-SK" sz="4200" b="1" dirty="0" err="1">
                <a:solidFill>
                  <a:srgbClr val="2F5597"/>
                </a:solidFill>
              </a:rPr>
              <a:t>Europe</a:t>
            </a:r>
            <a:r>
              <a:rPr lang="sk-SK" sz="4200" b="1" dirty="0">
                <a:solidFill>
                  <a:srgbClr val="2F5597"/>
                </a:solidFill>
              </a:rPr>
              <a:t>, and </a:t>
            </a:r>
            <a:r>
              <a:rPr lang="sk-SK" sz="4200" b="1" dirty="0" err="1">
                <a:solidFill>
                  <a:srgbClr val="2F5597"/>
                </a:solidFill>
              </a:rPr>
              <a:t>their</a:t>
            </a:r>
            <a:r>
              <a:rPr lang="sk-SK" sz="4200" b="1" dirty="0">
                <a:solidFill>
                  <a:srgbClr val="2F5597"/>
                </a:solidFill>
              </a:rPr>
              <a:t> </a:t>
            </a:r>
            <a:r>
              <a:rPr lang="sk-SK" sz="4200" b="1" dirty="0" err="1">
                <a:solidFill>
                  <a:srgbClr val="2F5597"/>
                </a:solidFill>
              </a:rPr>
              <a:t>ability</a:t>
            </a:r>
            <a:r>
              <a:rPr lang="sk-SK" sz="4200" b="1" dirty="0">
                <a:solidFill>
                  <a:srgbClr val="2F5597"/>
                </a:solidFill>
              </a:rPr>
              <a:t> to </a:t>
            </a:r>
            <a:r>
              <a:rPr lang="sk-SK" sz="4200" b="1" dirty="0" err="1">
                <a:solidFill>
                  <a:srgbClr val="2F5597"/>
                </a:solidFill>
              </a:rPr>
              <a:t>address</a:t>
            </a:r>
            <a:r>
              <a:rPr lang="sk-SK" sz="4200" b="1" dirty="0">
                <a:solidFill>
                  <a:srgbClr val="2F5597"/>
                </a:solidFill>
              </a:rPr>
              <a:t> </a:t>
            </a:r>
            <a:r>
              <a:rPr lang="sk-SK" sz="4200" b="1" dirty="0" err="1">
                <a:solidFill>
                  <a:srgbClr val="2F5597"/>
                </a:solidFill>
              </a:rPr>
              <a:t>the</a:t>
            </a:r>
            <a:r>
              <a:rPr lang="sk-SK" sz="4200" b="1" dirty="0">
                <a:solidFill>
                  <a:srgbClr val="2F5597"/>
                </a:solidFill>
              </a:rPr>
              <a:t> EJP SOIL </a:t>
            </a:r>
            <a:r>
              <a:rPr lang="sk-SK" sz="4200" b="1" dirty="0" err="1">
                <a:solidFill>
                  <a:srgbClr val="2F5597"/>
                </a:solidFill>
              </a:rPr>
              <a:t>soil</a:t>
            </a:r>
            <a:r>
              <a:rPr lang="sk-SK" sz="4200" b="1" dirty="0">
                <a:solidFill>
                  <a:srgbClr val="2F5597"/>
                </a:solidFill>
              </a:rPr>
              <a:t> </a:t>
            </a:r>
            <a:r>
              <a:rPr lang="sk-SK" sz="4200" b="1" dirty="0" err="1">
                <a:solidFill>
                  <a:srgbClr val="2F5597"/>
                </a:solidFill>
              </a:rPr>
              <a:t>challenges</a:t>
            </a:r>
            <a:r>
              <a:rPr lang="sk-SK" sz="4200" b="1" dirty="0">
                <a:solidFill>
                  <a:srgbClr val="2F5597"/>
                </a:solidFill>
              </a:rPr>
              <a:t>: </a:t>
            </a:r>
          </a:p>
          <a:p>
            <a:pPr algn="just">
              <a:lnSpc>
                <a:spcPct val="115000"/>
              </a:lnSpc>
              <a:spcBef>
                <a:spcPts val="0"/>
              </a:spcBef>
            </a:pPr>
            <a:r>
              <a:rPr lang="sk-SK" sz="4200" dirty="0" err="1">
                <a:solidFill>
                  <a:srgbClr val="2F5597"/>
                </a:solidFill>
              </a:rPr>
              <a:t>Maintain</a:t>
            </a:r>
            <a:r>
              <a:rPr lang="sk-SK" sz="4200" dirty="0">
                <a:solidFill>
                  <a:srgbClr val="2F5597"/>
                </a:solidFill>
              </a:rPr>
              <a:t>/</a:t>
            </a:r>
            <a:r>
              <a:rPr lang="sk-SK" sz="4200" dirty="0" err="1">
                <a:solidFill>
                  <a:srgbClr val="2F5597"/>
                </a:solidFill>
              </a:rPr>
              <a:t>increase</a:t>
            </a:r>
            <a:r>
              <a:rPr lang="sk-SK" sz="4200" dirty="0">
                <a:solidFill>
                  <a:srgbClr val="2F5597"/>
                </a:solidFill>
              </a:rPr>
              <a:t> SOC </a:t>
            </a:r>
          </a:p>
          <a:p>
            <a:pPr algn="just">
              <a:lnSpc>
                <a:spcPct val="115000"/>
              </a:lnSpc>
              <a:spcBef>
                <a:spcPts val="0"/>
              </a:spcBef>
            </a:pPr>
            <a:r>
              <a:rPr lang="sk-SK" sz="4200" dirty="0" err="1">
                <a:solidFill>
                  <a:srgbClr val="2F5597"/>
                </a:solidFill>
              </a:rPr>
              <a:t>Avoiding</a:t>
            </a:r>
            <a:r>
              <a:rPr lang="sk-SK" sz="4200" dirty="0">
                <a:solidFill>
                  <a:srgbClr val="2F5597"/>
                </a:solidFill>
              </a:rPr>
              <a:t> N2O, CH4 </a:t>
            </a:r>
            <a:r>
              <a:rPr lang="sk-SK" sz="4200" dirty="0" err="1">
                <a:solidFill>
                  <a:srgbClr val="2F5597"/>
                </a:solidFill>
              </a:rPr>
              <a:t>emissions</a:t>
            </a:r>
            <a:r>
              <a:rPr lang="sk-SK" sz="4200" dirty="0">
                <a:solidFill>
                  <a:srgbClr val="2F5597"/>
                </a:solidFill>
              </a:rPr>
              <a:t> </a:t>
            </a:r>
            <a:r>
              <a:rPr lang="sk-SK" sz="4200" dirty="0" err="1">
                <a:solidFill>
                  <a:srgbClr val="2F5597"/>
                </a:solidFill>
              </a:rPr>
              <a:t>from</a:t>
            </a:r>
            <a:r>
              <a:rPr lang="sk-SK" sz="4200" dirty="0">
                <a:solidFill>
                  <a:srgbClr val="2F5597"/>
                </a:solidFill>
              </a:rPr>
              <a:t> </a:t>
            </a:r>
            <a:r>
              <a:rPr lang="sk-SK" sz="4200" dirty="0" err="1">
                <a:solidFill>
                  <a:srgbClr val="2F5597"/>
                </a:solidFill>
              </a:rPr>
              <a:t>soils</a:t>
            </a:r>
            <a:r>
              <a:rPr lang="sk-SK" sz="4200" dirty="0">
                <a:solidFill>
                  <a:srgbClr val="2F5597"/>
                </a:solidFill>
              </a:rPr>
              <a:t> </a:t>
            </a:r>
          </a:p>
          <a:p>
            <a:pPr algn="just">
              <a:lnSpc>
                <a:spcPct val="115000"/>
              </a:lnSpc>
              <a:spcBef>
                <a:spcPts val="0"/>
              </a:spcBef>
            </a:pPr>
            <a:r>
              <a:rPr lang="sk-SK" sz="4200" dirty="0" err="1">
                <a:solidFill>
                  <a:srgbClr val="2F5597"/>
                </a:solidFill>
              </a:rPr>
              <a:t>Avoid</a:t>
            </a:r>
            <a:r>
              <a:rPr lang="sk-SK" sz="4200" dirty="0">
                <a:solidFill>
                  <a:srgbClr val="2F5597"/>
                </a:solidFill>
              </a:rPr>
              <a:t> </a:t>
            </a:r>
            <a:r>
              <a:rPr lang="sk-SK" sz="4200" dirty="0" err="1">
                <a:solidFill>
                  <a:srgbClr val="2F5597"/>
                </a:solidFill>
              </a:rPr>
              <a:t>acidification</a:t>
            </a:r>
            <a:r>
              <a:rPr lang="sk-SK" sz="4200" dirty="0">
                <a:solidFill>
                  <a:srgbClr val="2F5597"/>
                </a:solidFill>
              </a:rPr>
              <a:t> </a:t>
            </a:r>
          </a:p>
          <a:p>
            <a:pPr algn="just">
              <a:lnSpc>
                <a:spcPct val="115000"/>
              </a:lnSpc>
              <a:spcBef>
                <a:spcPts val="0"/>
              </a:spcBef>
            </a:pPr>
            <a:r>
              <a:rPr lang="sk-SK" sz="4200" dirty="0" err="1">
                <a:solidFill>
                  <a:srgbClr val="2F5597"/>
                </a:solidFill>
              </a:rPr>
              <a:t>Avoid</a:t>
            </a:r>
            <a:r>
              <a:rPr lang="sk-SK" sz="4200" dirty="0">
                <a:solidFill>
                  <a:srgbClr val="2F5597"/>
                </a:solidFill>
              </a:rPr>
              <a:t> </a:t>
            </a:r>
            <a:r>
              <a:rPr lang="sk-SK" sz="4200" dirty="0" err="1">
                <a:solidFill>
                  <a:srgbClr val="2F5597"/>
                </a:solidFill>
              </a:rPr>
              <a:t>soil</a:t>
            </a:r>
            <a:r>
              <a:rPr lang="sk-SK" sz="4200" dirty="0">
                <a:solidFill>
                  <a:srgbClr val="2F5597"/>
                </a:solidFill>
              </a:rPr>
              <a:t> </a:t>
            </a:r>
            <a:r>
              <a:rPr lang="sk-SK" sz="4200" dirty="0" err="1">
                <a:solidFill>
                  <a:srgbClr val="2F5597"/>
                </a:solidFill>
              </a:rPr>
              <a:t>erosion</a:t>
            </a:r>
            <a:r>
              <a:rPr lang="sk-SK" sz="4200" dirty="0">
                <a:solidFill>
                  <a:srgbClr val="2F5597"/>
                </a:solidFill>
              </a:rPr>
              <a:t> </a:t>
            </a:r>
          </a:p>
          <a:p>
            <a:pPr algn="just">
              <a:lnSpc>
                <a:spcPct val="115000"/>
              </a:lnSpc>
              <a:spcBef>
                <a:spcPts val="0"/>
              </a:spcBef>
            </a:pPr>
            <a:r>
              <a:rPr lang="sk-SK" sz="4200" dirty="0" err="1">
                <a:solidFill>
                  <a:srgbClr val="2F5597"/>
                </a:solidFill>
              </a:rPr>
              <a:t>Avoid</a:t>
            </a:r>
            <a:r>
              <a:rPr lang="sk-SK" sz="4200" dirty="0">
                <a:solidFill>
                  <a:srgbClr val="2F5597"/>
                </a:solidFill>
              </a:rPr>
              <a:t> </a:t>
            </a:r>
            <a:r>
              <a:rPr lang="sk-SK" sz="4200" dirty="0" err="1">
                <a:solidFill>
                  <a:srgbClr val="2F5597"/>
                </a:solidFill>
              </a:rPr>
              <a:t>soil</a:t>
            </a:r>
            <a:r>
              <a:rPr lang="sk-SK" sz="4200" dirty="0">
                <a:solidFill>
                  <a:srgbClr val="2F5597"/>
                </a:solidFill>
              </a:rPr>
              <a:t> </a:t>
            </a:r>
            <a:r>
              <a:rPr lang="sk-SK" sz="4200" dirty="0" err="1">
                <a:solidFill>
                  <a:srgbClr val="2F5597"/>
                </a:solidFill>
              </a:rPr>
              <a:t>sealing</a:t>
            </a:r>
            <a:r>
              <a:rPr lang="sk-SK" sz="4200" dirty="0">
                <a:solidFill>
                  <a:srgbClr val="2F5597"/>
                </a:solidFill>
              </a:rPr>
              <a:t> </a:t>
            </a:r>
          </a:p>
          <a:p>
            <a:pPr algn="just">
              <a:lnSpc>
                <a:spcPct val="115000"/>
              </a:lnSpc>
              <a:spcBef>
                <a:spcPts val="0"/>
              </a:spcBef>
            </a:pPr>
            <a:r>
              <a:rPr lang="sk-SK" sz="4200" dirty="0" err="1">
                <a:solidFill>
                  <a:srgbClr val="2F5597"/>
                </a:solidFill>
              </a:rPr>
              <a:t>Avoid</a:t>
            </a:r>
            <a:r>
              <a:rPr lang="sk-SK" sz="4200" dirty="0">
                <a:solidFill>
                  <a:srgbClr val="2F5597"/>
                </a:solidFill>
              </a:rPr>
              <a:t> </a:t>
            </a:r>
            <a:r>
              <a:rPr lang="sk-SK" sz="4200" dirty="0" err="1">
                <a:solidFill>
                  <a:srgbClr val="2F5597"/>
                </a:solidFill>
              </a:rPr>
              <a:t>salinisation</a:t>
            </a:r>
            <a:r>
              <a:rPr lang="sk-SK" sz="4200" dirty="0">
                <a:solidFill>
                  <a:srgbClr val="2F5597"/>
                </a:solidFill>
              </a:rPr>
              <a:t> </a:t>
            </a:r>
          </a:p>
          <a:p>
            <a:pPr algn="just">
              <a:lnSpc>
                <a:spcPct val="115000"/>
              </a:lnSpc>
              <a:spcBef>
                <a:spcPts val="0"/>
              </a:spcBef>
            </a:pPr>
            <a:r>
              <a:rPr lang="sk-SK" sz="4200" dirty="0" err="1">
                <a:solidFill>
                  <a:srgbClr val="2F5597"/>
                </a:solidFill>
              </a:rPr>
              <a:t>Avoid</a:t>
            </a:r>
            <a:r>
              <a:rPr lang="sk-SK" sz="4200" dirty="0">
                <a:solidFill>
                  <a:srgbClr val="2F5597"/>
                </a:solidFill>
              </a:rPr>
              <a:t> </a:t>
            </a:r>
            <a:r>
              <a:rPr lang="sk-SK" sz="4200" dirty="0" err="1">
                <a:solidFill>
                  <a:srgbClr val="2F5597"/>
                </a:solidFill>
              </a:rPr>
              <a:t>contamination</a:t>
            </a:r>
            <a:r>
              <a:rPr lang="sk-SK" sz="4200" dirty="0">
                <a:solidFill>
                  <a:srgbClr val="2F5597"/>
                </a:solidFill>
              </a:rPr>
              <a:t> </a:t>
            </a:r>
          </a:p>
          <a:p>
            <a:pPr algn="just">
              <a:lnSpc>
                <a:spcPct val="115000"/>
              </a:lnSpc>
              <a:spcBef>
                <a:spcPts val="0"/>
              </a:spcBef>
            </a:pPr>
            <a:r>
              <a:rPr lang="sk-SK" sz="4200" dirty="0" err="1">
                <a:solidFill>
                  <a:srgbClr val="2F5597"/>
                </a:solidFill>
              </a:rPr>
              <a:t>Optimal</a:t>
            </a:r>
            <a:r>
              <a:rPr lang="sk-SK" sz="4200" dirty="0">
                <a:solidFill>
                  <a:srgbClr val="2F5597"/>
                </a:solidFill>
              </a:rPr>
              <a:t> </a:t>
            </a:r>
            <a:r>
              <a:rPr lang="sk-SK" sz="4200" dirty="0" err="1">
                <a:solidFill>
                  <a:srgbClr val="2F5597"/>
                </a:solidFill>
              </a:rPr>
              <a:t>soil</a:t>
            </a:r>
            <a:r>
              <a:rPr lang="sk-SK" sz="4200" dirty="0">
                <a:solidFill>
                  <a:srgbClr val="2F5597"/>
                </a:solidFill>
              </a:rPr>
              <a:t> </a:t>
            </a:r>
            <a:r>
              <a:rPr lang="sk-SK" sz="4200" dirty="0" err="1">
                <a:solidFill>
                  <a:srgbClr val="2F5597"/>
                </a:solidFill>
              </a:rPr>
              <a:t>structure</a:t>
            </a:r>
            <a:r>
              <a:rPr lang="sk-SK" sz="4200" dirty="0">
                <a:solidFill>
                  <a:srgbClr val="2F5597"/>
                </a:solidFill>
              </a:rPr>
              <a:t> </a:t>
            </a:r>
          </a:p>
          <a:p>
            <a:pPr algn="just">
              <a:lnSpc>
                <a:spcPct val="115000"/>
              </a:lnSpc>
              <a:spcBef>
                <a:spcPts val="0"/>
              </a:spcBef>
            </a:pPr>
            <a:r>
              <a:rPr lang="sk-SK" sz="4200" dirty="0" err="1">
                <a:solidFill>
                  <a:srgbClr val="2F5597"/>
                </a:solidFill>
              </a:rPr>
              <a:t>Enhance</a:t>
            </a:r>
            <a:r>
              <a:rPr lang="sk-SK" sz="4200" dirty="0">
                <a:solidFill>
                  <a:srgbClr val="2F5597"/>
                </a:solidFill>
              </a:rPr>
              <a:t> </a:t>
            </a:r>
            <a:r>
              <a:rPr lang="sk-SK" sz="4200" dirty="0" err="1">
                <a:solidFill>
                  <a:srgbClr val="2F5597"/>
                </a:solidFill>
              </a:rPr>
              <a:t>soil</a:t>
            </a:r>
            <a:r>
              <a:rPr lang="sk-SK" sz="4200" dirty="0">
                <a:solidFill>
                  <a:srgbClr val="2F5597"/>
                </a:solidFill>
              </a:rPr>
              <a:t> </a:t>
            </a:r>
            <a:r>
              <a:rPr lang="sk-SK" sz="4200" dirty="0" err="1">
                <a:solidFill>
                  <a:srgbClr val="2F5597"/>
                </a:solidFill>
              </a:rPr>
              <a:t>biodiversity</a:t>
            </a:r>
            <a:r>
              <a:rPr lang="sk-SK" sz="4200" dirty="0">
                <a:solidFill>
                  <a:srgbClr val="2F5597"/>
                </a:solidFill>
              </a:rPr>
              <a:t> </a:t>
            </a:r>
          </a:p>
          <a:p>
            <a:pPr algn="just">
              <a:lnSpc>
                <a:spcPct val="115000"/>
              </a:lnSpc>
              <a:spcBef>
                <a:spcPts val="0"/>
              </a:spcBef>
            </a:pPr>
            <a:r>
              <a:rPr lang="sk-SK" sz="4200" dirty="0" err="1">
                <a:solidFill>
                  <a:srgbClr val="2F5597"/>
                </a:solidFill>
              </a:rPr>
              <a:t>Enhance</a:t>
            </a:r>
            <a:r>
              <a:rPr lang="sk-SK" sz="4200" dirty="0">
                <a:solidFill>
                  <a:srgbClr val="2F5597"/>
                </a:solidFill>
              </a:rPr>
              <a:t> </a:t>
            </a:r>
            <a:r>
              <a:rPr lang="sk-SK" sz="4200" dirty="0" err="1">
                <a:solidFill>
                  <a:srgbClr val="2F5597"/>
                </a:solidFill>
              </a:rPr>
              <a:t>soil</a:t>
            </a:r>
            <a:r>
              <a:rPr lang="sk-SK" sz="4200" dirty="0">
                <a:solidFill>
                  <a:srgbClr val="2F5597"/>
                </a:solidFill>
              </a:rPr>
              <a:t> nutrient </a:t>
            </a:r>
            <a:r>
              <a:rPr lang="sk-SK" sz="4200" dirty="0" err="1">
                <a:solidFill>
                  <a:srgbClr val="2F5597"/>
                </a:solidFill>
              </a:rPr>
              <a:t>retention</a:t>
            </a:r>
            <a:r>
              <a:rPr lang="sk-SK" sz="4200" dirty="0">
                <a:solidFill>
                  <a:srgbClr val="2F5597"/>
                </a:solidFill>
              </a:rPr>
              <a:t>/</a:t>
            </a:r>
            <a:r>
              <a:rPr lang="sk-SK" sz="4200" dirty="0" err="1">
                <a:solidFill>
                  <a:srgbClr val="2F5597"/>
                </a:solidFill>
              </a:rPr>
              <a:t>use</a:t>
            </a:r>
            <a:r>
              <a:rPr lang="sk-SK" sz="4200" dirty="0">
                <a:solidFill>
                  <a:srgbClr val="2F5597"/>
                </a:solidFill>
              </a:rPr>
              <a:t> </a:t>
            </a:r>
            <a:r>
              <a:rPr lang="sk-SK" sz="4200" dirty="0" err="1">
                <a:solidFill>
                  <a:srgbClr val="2F5597"/>
                </a:solidFill>
              </a:rPr>
              <a:t>efficiency</a:t>
            </a:r>
            <a:r>
              <a:rPr lang="sk-SK" sz="4200" dirty="0">
                <a:solidFill>
                  <a:srgbClr val="2F5597"/>
                </a:solidFill>
              </a:rPr>
              <a:t> </a:t>
            </a:r>
          </a:p>
          <a:p>
            <a:pPr algn="just">
              <a:lnSpc>
                <a:spcPct val="115000"/>
              </a:lnSpc>
              <a:spcBef>
                <a:spcPts val="0"/>
              </a:spcBef>
            </a:pPr>
            <a:r>
              <a:rPr lang="sk-SK" sz="4200" dirty="0" err="1">
                <a:solidFill>
                  <a:srgbClr val="2F5597"/>
                </a:solidFill>
              </a:rPr>
              <a:t>Enhance</a:t>
            </a:r>
            <a:r>
              <a:rPr lang="sk-SK" sz="4200" dirty="0">
                <a:solidFill>
                  <a:srgbClr val="2F5597"/>
                </a:solidFill>
              </a:rPr>
              <a:t> </a:t>
            </a:r>
            <a:r>
              <a:rPr lang="sk-SK" sz="4200" dirty="0" err="1">
                <a:solidFill>
                  <a:srgbClr val="2F5597"/>
                </a:solidFill>
              </a:rPr>
              <a:t>water</a:t>
            </a:r>
            <a:r>
              <a:rPr lang="sk-SK" sz="4200" dirty="0">
                <a:solidFill>
                  <a:srgbClr val="2F5597"/>
                </a:solidFill>
              </a:rPr>
              <a:t> </a:t>
            </a:r>
            <a:r>
              <a:rPr lang="sk-SK" sz="4200" dirty="0" err="1">
                <a:solidFill>
                  <a:srgbClr val="2F5597"/>
                </a:solidFill>
              </a:rPr>
              <a:t>storage</a:t>
            </a:r>
            <a:r>
              <a:rPr lang="sk-SK" sz="4200" dirty="0">
                <a:solidFill>
                  <a:srgbClr val="2F5597"/>
                </a:solidFill>
              </a:rPr>
              <a:t> </a:t>
            </a:r>
            <a:r>
              <a:rPr lang="sk-SK" sz="4200" dirty="0" err="1">
                <a:solidFill>
                  <a:srgbClr val="2F5597"/>
                </a:solidFill>
              </a:rPr>
              <a:t>capacity</a:t>
            </a:r>
            <a:r>
              <a:rPr lang="sk-SK" sz="4200" dirty="0">
                <a:solidFill>
                  <a:srgbClr val="2F5597"/>
                </a:solidFill>
              </a:rPr>
              <a:t> </a:t>
            </a:r>
            <a:endParaRPr lang="sk-SK" sz="4200" dirty="0">
              <a:solidFill>
                <a:srgbClr val="2F5597"/>
              </a:solidFill>
              <a:effectLst/>
              <a:ea typeface="Calibri" panose="020F0502020204030204" pitchFamily="34" charset="0"/>
              <a:cs typeface="Times New Roman" panose="02020603050405020304" pitchFamily="18" charset="0"/>
            </a:endParaRPr>
          </a:p>
        </p:txBody>
      </p:sp>
      <p:sp>
        <p:nvSpPr>
          <p:cNvPr id="12" name="Nadpis 11">
            <a:extLst>
              <a:ext uri="{FF2B5EF4-FFF2-40B4-BE49-F238E27FC236}">
                <a16:creationId xmlns:a16="http://schemas.microsoft.com/office/drawing/2014/main" id="{E2D53796-65ED-0DD7-C532-09925DB83052}"/>
              </a:ext>
            </a:extLst>
          </p:cNvPr>
          <p:cNvSpPr>
            <a:spLocks noGrp="1"/>
          </p:cNvSpPr>
          <p:nvPr>
            <p:ph type="title"/>
          </p:nvPr>
        </p:nvSpPr>
        <p:spPr>
          <a:xfrm>
            <a:off x="705350" y="1536326"/>
            <a:ext cx="10515600" cy="689212"/>
          </a:xfrm>
        </p:spPr>
        <p:txBody>
          <a:bodyPr/>
          <a:lstStyle/>
          <a:p>
            <a:r>
              <a:rPr kumimoji="0" lang="en-US" sz="2800" b="1" i="0" u="none" strike="noStrike" kern="1200" cap="none" spc="0" normalizeH="0" baseline="0" noProof="0" dirty="0">
                <a:ln>
                  <a:noFill/>
                </a:ln>
                <a:solidFill>
                  <a:srgbClr val="4472C4">
                    <a:lumMod val="75000"/>
                  </a:srgbClr>
                </a:solidFill>
                <a:effectLst/>
                <a:uLnTx/>
                <a:uFillTx/>
                <a:latin typeface="Calibri" panose="020F0502020204030204" pitchFamily="34" charset="0"/>
                <a:ea typeface="Calibri" panose="020F0502020204030204" pitchFamily="34" charset="0"/>
                <a:cs typeface="Calibri" panose="020F0502020204030204" pitchFamily="34" charset="0"/>
              </a:rPr>
              <a:t>Survey</a:t>
            </a:r>
            <a:r>
              <a:rPr kumimoji="0" lang="sk-SK" sz="2800" b="1" i="0" u="none" strike="noStrike" kern="1200" cap="none" spc="0" normalizeH="0" baseline="0" noProof="0" dirty="0">
                <a:ln>
                  <a:noFill/>
                </a:ln>
                <a:solidFill>
                  <a:srgbClr val="4472C4">
                    <a:lumMod val="75000"/>
                  </a:srgbClr>
                </a:solidFill>
                <a:effectLst/>
                <a:uLnTx/>
                <a:uFillTx/>
                <a:latin typeface="Calibri" panose="020F0502020204030204" pitchFamily="34" charset="0"/>
                <a:ea typeface="Calibri" panose="020F0502020204030204" pitchFamily="34" charset="0"/>
                <a:cs typeface="Calibri" panose="020F0502020204030204" pitchFamily="34" charset="0"/>
              </a:rPr>
              <a:t> I</a:t>
            </a:r>
            <a:r>
              <a:rPr kumimoji="0" lang="en-US" sz="2800" b="1" i="0" u="none" strike="noStrike" kern="1200" cap="none" spc="0" normalizeH="0" baseline="0" noProof="0" dirty="0">
                <a:ln>
                  <a:noFill/>
                </a:ln>
                <a:solidFill>
                  <a:srgbClr val="4472C4">
                    <a:lumMod val="75000"/>
                  </a:srgbClr>
                </a:solidFill>
                <a:effectLst/>
                <a:uLnTx/>
                <a:uFillTx/>
                <a:latin typeface="Calibri" panose="020F0502020204030204" pitchFamily="34" charset="0"/>
                <a:ea typeface="Calibri" panose="020F0502020204030204" pitchFamily="34" charset="0"/>
                <a:cs typeface="Calibri" panose="020F0502020204030204" pitchFamily="34" charset="0"/>
              </a:rPr>
              <a:t> in the form of online questionnaires filled out by experts</a:t>
            </a:r>
            <a:endParaRPr lang="sk-SK" b="1" dirty="0">
              <a:latin typeface="Calibri" panose="020F0502020204030204" pitchFamily="34" charset="0"/>
              <a:ea typeface="Calibri" panose="020F0502020204030204" pitchFamily="34" charset="0"/>
              <a:cs typeface="Calibri" panose="020F0502020204030204" pitchFamily="34" charset="0"/>
            </a:endParaRPr>
          </a:p>
        </p:txBody>
      </p:sp>
      <p:grpSp>
        <p:nvGrpSpPr>
          <p:cNvPr id="5" name="Skupina 4">
            <a:extLst>
              <a:ext uri="{FF2B5EF4-FFF2-40B4-BE49-F238E27FC236}">
                <a16:creationId xmlns:a16="http://schemas.microsoft.com/office/drawing/2014/main" id="{FE210D4D-BF18-8ED7-79D0-9004FA180594}"/>
              </a:ext>
            </a:extLst>
          </p:cNvPr>
          <p:cNvGrpSpPr/>
          <p:nvPr/>
        </p:nvGrpSpPr>
        <p:grpSpPr>
          <a:xfrm>
            <a:off x="548056" y="207535"/>
            <a:ext cx="6078864" cy="1297856"/>
            <a:chOff x="184285" y="0"/>
            <a:chExt cx="11208029" cy="2334530"/>
          </a:xfrm>
        </p:grpSpPr>
        <p:pic>
          <p:nvPicPr>
            <p:cNvPr id="7" name="Obrázok 6">
              <a:extLst>
                <a:ext uri="{FF2B5EF4-FFF2-40B4-BE49-F238E27FC236}">
                  <a16:creationId xmlns:a16="http://schemas.microsoft.com/office/drawing/2014/main" id="{1DB8EBB1-D7A6-E102-551C-D2F2FE96DDE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4285" y="0"/>
              <a:ext cx="4676334" cy="2334530"/>
            </a:xfrm>
            <a:prstGeom prst="rect">
              <a:avLst/>
            </a:prstGeom>
          </p:spPr>
        </p:pic>
        <p:pic>
          <p:nvPicPr>
            <p:cNvPr id="9" name="Obrázok 8">
              <a:extLst>
                <a:ext uri="{FF2B5EF4-FFF2-40B4-BE49-F238E27FC236}">
                  <a16:creationId xmlns:a16="http://schemas.microsoft.com/office/drawing/2014/main" id="{42CB64E6-8331-8ED1-9E58-D59374C2BC0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05767" y="369162"/>
              <a:ext cx="6086547" cy="1400646"/>
            </a:xfrm>
            <a:prstGeom prst="rect">
              <a:avLst/>
            </a:prstGeom>
          </p:spPr>
        </p:pic>
      </p:grpSp>
    </p:spTree>
    <p:extLst>
      <p:ext uri="{BB962C8B-B14F-4D97-AF65-F5344CB8AC3E}">
        <p14:creationId xmlns:p14="http://schemas.microsoft.com/office/powerpoint/2010/main" val="29350359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Obrázok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69626" y="0"/>
            <a:ext cx="5747657" cy="6079459"/>
          </a:xfrm>
          <a:prstGeom prst="rect">
            <a:avLst/>
          </a:prstGeom>
        </p:spPr>
      </p:pic>
      <p:grpSp>
        <p:nvGrpSpPr>
          <p:cNvPr id="8" name="Skupina 7"/>
          <p:cNvGrpSpPr/>
          <p:nvPr/>
        </p:nvGrpSpPr>
        <p:grpSpPr>
          <a:xfrm>
            <a:off x="390762" y="167150"/>
            <a:ext cx="6078864" cy="1297856"/>
            <a:chOff x="184285" y="0"/>
            <a:chExt cx="11208029" cy="2334530"/>
          </a:xfrm>
        </p:grpSpPr>
        <p:pic>
          <p:nvPicPr>
            <p:cNvPr id="2" name="Obrázok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4285" y="0"/>
              <a:ext cx="4676334" cy="2334530"/>
            </a:xfrm>
            <a:prstGeom prst="rect">
              <a:avLst/>
            </a:prstGeom>
          </p:spPr>
        </p:pic>
        <p:pic>
          <p:nvPicPr>
            <p:cNvPr id="3" name="Obrázok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05767" y="369162"/>
              <a:ext cx="6086547" cy="1400646"/>
            </a:xfrm>
            <a:prstGeom prst="rect">
              <a:avLst/>
            </a:prstGeom>
          </p:spPr>
        </p:pic>
      </p:grpSp>
      <p:pic>
        <p:nvPicPr>
          <p:cNvPr id="10" name="Obrázok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91155" y="5593860"/>
            <a:ext cx="2785870" cy="885323"/>
          </a:xfrm>
          <a:prstGeom prst="rect">
            <a:avLst/>
          </a:prstGeom>
        </p:spPr>
      </p:pic>
      <p:sp>
        <p:nvSpPr>
          <p:cNvPr id="6" name="Zástupný objekt pre obsah 5">
            <a:extLst>
              <a:ext uri="{FF2B5EF4-FFF2-40B4-BE49-F238E27FC236}">
                <a16:creationId xmlns:a16="http://schemas.microsoft.com/office/drawing/2014/main" id="{FB6F92BE-E400-AC49-BD17-4FA4798C530E}"/>
              </a:ext>
            </a:extLst>
          </p:cNvPr>
          <p:cNvSpPr>
            <a:spLocks noGrp="1"/>
          </p:cNvSpPr>
          <p:nvPr>
            <p:ph idx="1"/>
          </p:nvPr>
        </p:nvSpPr>
        <p:spPr>
          <a:xfrm>
            <a:off x="838200" y="1859679"/>
            <a:ext cx="10515600" cy="4351338"/>
          </a:xfrm>
        </p:spPr>
        <p:txBody>
          <a:bodyPr>
            <a:normAutofit/>
          </a:bodyPr>
          <a:lstStyle/>
          <a:p>
            <a:pPr marL="0" indent="0" algn="just">
              <a:lnSpc>
                <a:spcPct val="115000"/>
              </a:lnSpc>
              <a:spcBef>
                <a:spcPts val="0"/>
              </a:spcBef>
              <a:buNone/>
            </a:pPr>
            <a:r>
              <a:rPr lang="sk-SK" sz="2000" b="1" dirty="0" err="1">
                <a:solidFill>
                  <a:srgbClr val="2F5597"/>
                </a:solidFill>
              </a:rPr>
              <a:t>The</a:t>
            </a:r>
            <a:r>
              <a:rPr lang="sk-SK" sz="2000" b="1" dirty="0">
                <a:solidFill>
                  <a:srgbClr val="2F5597"/>
                </a:solidFill>
              </a:rPr>
              <a:t> </a:t>
            </a:r>
            <a:r>
              <a:rPr lang="en-US" sz="2000" b="1" dirty="0">
                <a:solidFill>
                  <a:srgbClr val="2F5597"/>
                </a:solidFill>
              </a:rPr>
              <a:t>survey </a:t>
            </a:r>
            <a:r>
              <a:rPr lang="sk-SK" sz="2000" b="1" dirty="0" err="1">
                <a:solidFill>
                  <a:srgbClr val="2F5597"/>
                </a:solidFill>
              </a:rPr>
              <a:t>wa</a:t>
            </a:r>
            <a:r>
              <a:rPr lang="en-US" sz="2000" b="1" dirty="0">
                <a:solidFill>
                  <a:srgbClr val="2F5597"/>
                </a:solidFill>
              </a:rPr>
              <a:t>s more a “screening</a:t>
            </a:r>
            <a:r>
              <a:rPr lang="sk-SK" sz="2000" b="1" dirty="0">
                <a:solidFill>
                  <a:srgbClr val="2F5597"/>
                </a:solidFill>
              </a:rPr>
              <a:t>“</a:t>
            </a:r>
            <a:r>
              <a:rPr lang="en-US" sz="2000" b="1" dirty="0">
                <a:solidFill>
                  <a:srgbClr val="2F5597"/>
                </a:solidFill>
              </a:rPr>
              <a:t>, for each practice</a:t>
            </a:r>
            <a:r>
              <a:rPr lang="sk-SK" sz="2000" b="1" dirty="0">
                <a:solidFill>
                  <a:srgbClr val="2F5597"/>
                </a:solidFill>
              </a:rPr>
              <a:t> </a:t>
            </a:r>
            <a:r>
              <a:rPr lang="sk-SK" sz="2000" b="1" dirty="0" err="1">
                <a:solidFill>
                  <a:srgbClr val="2F5597"/>
                </a:solidFill>
              </a:rPr>
              <a:t>we</a:t>
            </a:r>
            <a:r>
              <a:rPr lang="sk-SK" sz="2000" b="1" dirty="0">
                <a:solidFill>
                  <a:srgbClr val="2F5597"/>
                </a:solidFill>
              </a:rPr>
              <a:t> </a:t>
            </a:r>
            <a:r>
              <a:rPr lang="sk-SK" sz="2000" b="1" dirty="0" err="1">
                <a:solidFill>
                  <a:srgbClr val="2F5597"/>
                </a:solidFill>
              </a:rPr>
              <a:t>asked</a:t>
            </a:r>
            <a:r>
              <a:rPr lang="en-US" sz="2000" b="1" dirty="0">
                <a:solidFill>
                  <a:srgbClr val="2F5597"/>
                </a:solidFill>
              </a:rPr>
              <a:t>, </a:t>
            </a:r>
            <a:r>
              <a:rPr lang="sk-SK" sz="2000" b="1" dirty="0" err="1">
                <a:solidFill>
                  <a:srgbClr val="2F5597"/>
                </a:solidFill>
              </a:rPr>
              <a:t>how</a:t>
            </a:r>
            <a:r>
              <a:rPr lang="sk-SK" sz="2000" b="1" dirty="0">
                <a:solidFill>
                  <a:srgbClr val="2F5597"/>
                </a:solidFill>
              </a:rPr>
              <a:t> </a:t>
            </a:r>
            <a:r>
              <a:rPr lang="en-US" sz="2000" b="1" dirty="0">
                <a:solidFill>
                  <a:srgbClr val="2F5597"/>
                </a:solidFill>
              </a:rPr>
              <a:t>largely</a:t>
            </a:r>
            <a:r>
              <a:rPr lang="sk-SK" sz="2000" b="1" dirty="0">
                <a:solidFill>
                  <a:srgbClr val="2F5597"/>
                </a:solidFill>
              </a:rPr>
              <a:t> </a:t>
            </a:r>
            <a:r>
              <a:rPr lang="sk-SK" sz="2000" b="1" dirty="0" err="1">
                <a:solidFill>
                  <a:srgbClr val="2F5597"/>
                </a:solidFill>
              </a:rPr>
              <a:t>the</a:t>
            </a:r>
            <a:r>
              <a:rPr lang="sk-SK" sz="2000" b="1" dirty="0">
                <a:solidFill>
                  <a:srgbClr val="2F5597"/>
                </a:solidFill>
              </a:rPr>
              <a:t> </a:t>
            </a:r>
            <a:r>
              <a:rPr lang="sk-SK" sz="2000" b="1" dirty="0" err="1">
                <a:solidFill>
                  <a:srgbClr val="2F5597"/>
                </a:solidFill>
              </a:rPr>
              <a:t>practice</a:t>
            </a:r>
            <a:r>
              <a:rPr lang="sk-SK" sz="2000" b="1" dirty="0">
                <a:solidFill>
                  <a:srgbClr val="2F5597"/>
                </a:solidFill>
              </a:rPr>
              <a:t> </a:t>
            </a:r>
            <a:r>
              <a:rPr lang="sk-SK" sz="2000" b="1" dirty="0" err="1">
                <a:solidFill>
                  <a:srgbClr val="2F5597"/>
                </a:solidFill>
              </a:rPr>
              <a:t>was</a:t>
            </a:r>
            <a:r>
              <a:rPr lang="sk-SK" sz="2000" b="1" dirty="0">
                <a:solidFill>
                  <a:srgbClr val="2F5597"/>
                </a:solidFill>
              </a:rPr>
              <a:t> </a:t>
            </a:r>
            <a:r>
              <a:rPr lang="en-US" sz="2000" b="1" dirty="0">
                <a:solidFill>
                  <a:srgbClr val="2F5597"/>
                </a:solidFill>
              </a:rPr>
              <a:t>adopted by the farmer. We used the classes defined by Rogers (2003, see also Figure 2):</a:t>
            </a:r>
          </a:p>
          <a:p>
            <a:pPr algn="just">
              <a:lnSpc>
                <a:spcPct val="115000"/>
              </a:lnSpc>
              <a:spcBef>
                <a:spcPts val="0"/>
              </a:spcBef>
            </a:pPr>
            <a:r>
              <a:rPr lang="en-US" sz="2000" b="1" dirty="0">
                <a:solidFill>
                  <a:srgbClr val="2F5597"/>
                </a:solidFill>
              </a:rPr>
              <a:t>only by a few farmers (e.g., </a:t>
            </a:r>
            <a:r>
              <a:rPr lang="en-US" sz="2000" b="1" dirty="0">
                <a:solidFill>
                  <a:srgbClr val="FF0000"/>
                </a:solidFill>
              </a:rPr>
              <a:t>the innovators</a:t>
            </a:r>
            <a:r>
              <a:rPr lang="en-US" sz="2000" b="1" dirty="0">
                <a:solidFill>
                  <a:srgbClr val="2F5597"/>
                </a:solidFill>
              </a:rPr>
              <a:t>) (approx. &lt; 2.5% of farmers)</a:t>
            </a:r>
          </a:p>
          <a:p>
            <a:pPr algn="just">
              <a:lnSpc>
                <a:spcPct val="115000"/>
              </a:lnSpc>
              <a:spcBef>
                <a:spcPts val="0"/>
              </a:spcBef>
            </a:pPr>
            <a:r>
              <a:rPr lang="sk-SK" sz="2000" b="1" dirty="0">
                <a:solidFill>
                  <a:srgbClr val="2F5597"/>
                </a:solidFill>
              </a:rPr>
              <a:t>b</a:t>
            </a:r>
            <a:r>
              <a:rPr lang="en-US" sz="2000" b="1" dirty="0">
                <a:solidFill>
                  <a:srgbClr val="2F5597"/>
                </a:solidFill>
              </a:rPr>
              <a:t>y the </a:t>
            </a:r>
            <a:r>
              <a:rPr lang="en-US" sz="2000" b="1" dirty="0">
                <a:solidFill>
                  <a:srgbClr val="FF0000"/>
                </a:solidFill>
              </a:rPr>
              <a:t>early adopters </a:t>
            </a:r>
            <a:r>
              <a:rPr lang="en-US" sz="2000" b="1" dirty="0">
                <a:solidFill>
                  <a:srgbClr val="2F5597"/>
                </a:solidFill>
              </a:rPr>
              <a:t>(approx. &lt; 16% of farmers)</a:t>
            </a:r>
          </a:p>
          <a:p>
            <a:pPr algn="just">
              <a:lnSpc>
                <a:spcPct val="115000"/>
              </a:lnSpc>
              <a:spcBef>
                <a:spcPts val="0"/>
              </a:spcBef>
            </a:pPr>
            <a:r>
              <a:rPr lang="en-US" sz="2000" b="1" dirty="0">
                <a:solidFill>
                  <a:srgbClr val="2F5597"/>
                </a:solidFill>
              </a:rPr>
              <a:t>by an </a:t>
            </a:r>
            <a:r>
              <a:rPr lang="en-US" sz="2000" b="1" dirty="0">
                <a:solidFill>
                  <a:srgbClr val="FF0000"/>
                </a:solidFill>
              </a:rPr>
              <a:t>early majority </a:t>
            </a:r>
            <a:r>
              <a:rPr lang="en-US" sz="2000" b="1" dirty="0">
                <a:solidFill>
                  <a:srgbClr val="2F5597"/>
                </a:solidFill>
              </a:rPr>
              <a:t>(approx. &lt; 50% of farmers)</a:t>
            </a:r>
          </a:p>
          <a:p>
            <a:pPr algn="just">
              <a:lnSpc>
                <a:spcPct val="115000"/>
              </a:lnSpc>
              <a:spcBef>
                <a:spcPts val="0"/>
              </a:spcBef>
            </a:pPr>
            <a:r>
              <a:rPr lang="en-US" sz="2000" b="1" dirty="0">
                <a:solidFill>
                  <a:srgbClr val="2F5597"/>
                </a:solidFill>
              </a:rPr>
              <a:t>by a </a:t>
            </a:r>
            <a:r>
              <a:rPr lang="en-US" sz="2000" b="1" dirty="0">
                <a:solidFill>
                  <a:srgbClr val="FF0000"/>
                </a:solidFill>
              </a:rPr>
              <a:t>late majority </a:t>
            </a:r>
            <a:r>
              <a:rPr lang="en-US" sz="2000" b="1" dirty="0">
                <a:solidFill>
                  <a:srgbClr val="2F5597"/>
                </a:solidFill>
              </a:rPr>
              <a:t>(approx. &lt;84% of farmers)</a:t>
            </a:r>
            <a:endParaRPr lang="sk-SK" sz="2000" b="1" dirty="0">
              <a:solidFill>
                <a:srgbClr val="2F5597"/>
              </a:solidFill>
            </a:endParaRPr>
          </a:p>
          <a:p>
            <a:pPr algn="just">
              <a:lnSpc>
                <a:spcPct val="115000"/>
              </a:lnSpc>
              <a:spcBef>
                <a:spcPts val="0"/>
              </a:spcBef>
            </a:pPr>
            <a:r>
              <a:rPr lang="en-US" sz="2000" b="1" dirty="0">
                <a:solidFill>
                  <a:srgbClr val="2F5597"/>
                </a:solidFill>
              </a:rPr>
              <a:t>by </a:t>
            </a:r>
            <a:r>
              <a:rPr lang="en-US" sz="2000" b="1" dirty="0">
                <a:solidFill>
                  <a:srgbClr val="FF0000"/>
                </a:solidFill>
              </a:rPr>
              <a:t>all farmers </a:t>
            </a:r>
            <a:r>
              <a:rPr lang="en-US" sz="2000" b="1" dirty="0">
                <a:solidFill>
                  <a:srgbClr val="2F5597"/>
                </a:solidFill>
              </a:rPr>
              <a:t>(approx. 100% of farmers)</a:t>
            </a:r>
            <a:endParaRPr lang="sk-SK" sz="2000" dirty="0"/>
          </a:p>
        </p:txBody>
      </p:sp>
      <p:sp>
        <p:nvSpPr>
          <p:cNvPr id="12" name="Nadpis 11">
            <a:extLst>
              <a:ext uri="{FF2B5EF4-FFF2-40B4-BE49-F238E27FC236}">
                <a16:creationId xmlns:a16="http://schemas.microsoft.com/office/drawing/2014/main" id="{E2D53796-65ED-0DD7-C532-09925DB83052}"/>
              </a:ext>
            </a:extLst>
          </p:cNvPr>
          <p:cNvSpPr>
            <a:spLocks noGrp="1"/>
          </p:cNvSpPr>
          <p:nvPr>
            <p:ph type="title"/>
          </p:nvPr>
        </p:nvSpPr>
        <p:spPr>
          <a:xfrm>
            <a:off x="838200" y="1038910"/>
            <a:ext cx="10515600" cy="689212"/>
          </a:xfrm>
        </p:spPr>
        <p:txBody>
          <a:bodyPr/>
          <a:lstStyle/>
          <a:p>
            <a:r>
              <a:rPr kumimoji="0" lang="en-US" sz="2800" b="1" i="0" u="none" strike="noStrike" kern="1200" cap="none" spc="0" normalizeH="0" baseline="0" noProof="0" dirty="0">
                <a:ln>
                  <a:noFill/>
                </a:ln>
                <a:solidFill>
                  <a:srgbClr val="4472C4">
                    <a:lumMod val="75000"/>
                  </a:srgbClr>
                </a:solidFill>
                <a:effectLst/>
                <a:uLnTx/>
                <a:uFillTx/>
                <a:latin typeface="Calibri" panose="020F0502020204030204" pitchFamily="34" charset="0"/>
                <a:ea typeface="Calibri" panose="020F0502020204030204" pitchFamily="34" charset="0"/>
                <a:cs typeface="Calibri" panose="020F0502020204030204" pitchFamily="34" charset="0"/>
              </a:rPr>
              <a:t>Survey</a:t>
            </a:r>
            <a:r>
              <a:rPr kumimoji="0" lang="sk-SK" sz="2800" b="1" i="0" u="none" strike="noStrike" kern="1200" cap="none" spc="0" normalizeH="0" baseline="0" noProof="0" dirty="0">
                <a:ln>
                  <a:noFill/>
                </a:ln>
                <a:solidFill>
                  <a:srgbClr val="4472C4">
                    <a:lumMod val="75000"/>
                  </a:srgbClr>
                </a:solidFill>
                <a:effectLst/>
                <a:uLnTx/>
                <a:uFillTx/>
                <a:latin typeface="Calibri" panose="020F0502020204030204" pitchFamily="34" charset="0"/>
                <a:ea typeface="Calibri" panose="020F0502020204030204" pitchFamily="34" charset="0"/>
                <a:cs typeface="Calibri" panose="020F0502020204030204" pitchFamily="34" charset="0"/>
              </a:rPr>
              <a:t> I</a:t>
            </a:r>
            <a:r>
              <a:rPr kumimoji="0" lang="en-US" sz="2800" b="1" i="0" u="none" strike="noStrike" kern="1200" cap="none" spc="0" normalizeH="0" baseline="0" noProof="0" dirty="0">
                <a:ln>
                  <a:noFill/>
                </a:ln>
                <a:solidFill>
                  <a:srgbClr val="4472C4">
                    <a:lumMod val="75000"/>
                  </a:srgbClr>
                </a:solidFill>
                <a:effectLst/>
                <a:uLnTx/>
                <a:uFillTx/>
                <a:latin typeface="Calibri" panose="020F0502020204030204" pitchFamily="34" charset="0"/>
                <a:ea typeface="Calibri" panose="020F0502020204030204" pitchFamily="34" charset="0"/>
                <a:cs typeface="Calibri" panose="020F0502020204030204" pitchFamily="34" charset="0"/>
              </a:rPr>
              <a:t> in the form of online questionnaires filled out by experts</a:t>
            </a:r>
            <a:endParaRPr lang="sk-SK" b="1" dirty="0">
              <a:latin typeface="Calibri" panose="020F0502020204030204" pitchFamily="34" charset="0"/>
              <a:ea typeface="Calibri" panose="020F0502020204030204" pitchFamily="34" charset="0"/>
              <a:cs typeface="Calibri" panose="020F0502020204030204" pitchFamily="34" charset="0"/>
            </a:endParaRPr>
          </a:p>
        </p:txBody>
      </p:sp>
      <p:pic>
        <p:nvPicPr>
          <p:cNvPr id="4" name="Obrázok 3">
            <a:extLst>
              <a:ext uri="{FF2B5EF4-FFF2-40B4-BE49-F238E27FC236}">
                <a16:creationId xmlns:a16="http://schemas.microsoft.com/office/drawing/2014/main" id="{E2D88E94-475E-F5AE-4A36-354EBEE44DF0}"/>
              </a:ext>
            </a:extLst>
          </p:cNvPr>
          <p:cNvPicPr>
            <a:picLocks noChangeAspect="1"/>
          </p:cNvPicPr>
          <p:nvPr/>
        </p:nvPicPr>
        <p:blipFill>
          <a:blip r:embed="rId6"/>
          <a:stretch>
            <a:fillRect/>
          </a:stretch>
        </p:blipFill>
        <p:spPr>
          <a:xfrm>
            <a:off x="1086258" y="4714920"/>
            <a:ext cx="4829175" cy="1770698"/>
          </a:xfrm>
          <a:prstGeom prst="rect">
            <a:avLst/>
          </a:prstGeom>
          <a:ln>
            <a:solidFill>
              <a:schemeClr val="accent1">
                <a:lumMod val="75000"/>
              </a:schemeClr>
            </a:solidFill>
          </a:ln>
        </p:spPr>
      </p:pic>
    </p:spTree>
    <p:extLst>
      <p:ext uri="{BB962C8B-B14F-4D97-AF65-F5344CB8AC3E}">
        <p14:creationId xmlns:p14="http://schemas.microsoft.com/office/powerpoint/2010/main" val="14431599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Skupina 7"/>
          <p:cNvGrpSpPr/>
          <p:nvPr/>
        </p:nvGrpSpPr>
        <p:grpSpPr>
          <a:xfrm>
            <a:off x="390762" y="167150"/>
            <a:ext cx="6078864" cy="1297856"/>
            <a:chOff x="184285" y="0"/>
            <a:chExt cx="11208029" cy="2334530"/>
          </a:xfrm>
        </p:grpSpPr>
        <p:pic>
          <p:nvPicPr>
            <p:cNvPr id="2" name="Obrázok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4285" y="0"/>
              <a:ext cx="4676334" cy="2334530"/>
            </a:xfrm>
            <a:prstGeom prst="rect">
              <a:avLst/>
            </a:prstGeom>
          </p:spPr>
        </p:pic>
        <p:pic>
          <p:nvPicPr>
            <p:cNvPr id="3" name="Obrázok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05767" y="369162"/>
              <a:ext cx="6086547" cy="1400646"/>
            </a:xfrm>
            <a:prstGeom prst="rect">
              <a:avLst/>
            </a:prstGeom>
          </p:spPr>
        </p:pic>
      </p:grpSp>
      <p:pic>
        <p:nvPicPr>
          <p:cNvPr id="10" name="Obrázok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65608" y="5817395"/>
            <a:ext cx="2785870" cy="885323"/>
          </a:xfrm>
          <a:prstGeom prst="rect">
            <a:avLst/>
          </a:prstGeom>
        </p:spPr>
      </p:pic>
      <p:sp>
        <p:nvSpPr>
          <p:cNvPr id="6" name="Zástupný objekt pre obsah 5">
            <a:extLst>
              <a:ext uri="{FF2B5EF4-FFF2-40B4-BE49-F238E27FC236}">
                <a16:creationId xmlns:a16="http://schemas.microsoft.com/office/drawing/2014/main" id="{FB6F92BE-E400-AC49-BD17-4FA4798C530E}"/>
              </a:ext>
            </a:extLst>
          </p:cNvPr>
          <p:cNvSpPr>
            <a:spLocks noGrp="1"/>
          </p:cNvSpPr>
          <p:nvPr>
            <p:ph idx="1"/>
          </p:nvPr>
        </p:nvSpPr>
        <p:spPr>
          <a:xfrm>
            <a:off x="838200" y="1825625"/>
            <a:ext cx="3897429" cy="4351338"/>
          </a:xfrm>
        </p:spPr>
        <p:txBody>
          <a:bodyPr>
            <a:normAutofit/>
          </a:bodyPr>
          <a:lstStyle/>
          <a:p>
            <a:pPr marL="0" indent="0" algn="ctr">
              <a:lnSpc>
                <a:spcPct val="100000"/>
              </a:lnSpc>
              <a:spcBef>
                <a:spcPts val="0"/>
              </a:spcBef>
              <a:buNone/>
            </a:pPr>
            <a:r>
              <a:rPr lang="sk-SK" sz="2000" b="1" dirty="0" err="1">
                <a:solidFill>
                  <a:schemeClr val="accent5">
                    <a:lumMod val="75000"/>
                  </a:schemeClr>
                </a:solidFill>
                <a:effectLst/>
                <a:latin typeface="Calibri" panose="020F0502020204030204" pitchFamily="34" charset="0"/>
                <a:ea typeface="Calibri" panose="020F0502020204030204" pitchFamily="34" charset="0"/>
              </a:rPr>
              <a:t>Conservation</a:t>
            </a:r>
            <a:r>
              <a:rPr lang="sk-SK" sz="2000" b="1" dirty="0">
                <a:solidFill>
                  <a:schemeClr val="accent5">
                    <a:lumMod val="75000"/>
                  </a:schemeClr>
                </a:solidFill>
                <a:effectLst/>
                <a:latin typeface="Calibri" panose="020F0502020204030204" pitchFamily="34" charset="0"/>
                <a:ea typeface="Calibri" panose="020F0502020204030204" pitchFamily="34" charset="0"/>
              </a:rPr>
              <a:t> </a:t>
            </a:r>
            <a:r>
              <a:rPr lang="sk-SK" sz="2000" b="1" dirty="0" err="1">
                <a:solidFill>
                  <a:schemeClr val="accent5">
                    <a:lumMod val="75000"/>
                  </a:schemeClr>
                </a:solidFill>
                <a:effectLst/>
                <a:latin typeface="Calibri" panose="020F0502020204030204" pitchFamily="34" charset="0"/>
                <a:ea typeface="Calibri" panose="020F0502020204030204" pitchFamily="34" charset="0"/>
              </a:rPr>
              <a:t>Agriculture</a:t>
            </a:r>
            <a:endParaRPr lang="sk-SK" sz="2000" b="1" dirty="0">
              <a:solidFill>
                <a:schemeClr val="accent5">
                  <a:lumMod val="75000"/>
                </a:schemeClr>
              </a:solidFill>
              <a:effectLst/>
              <a:latin typeface="Calibri" panose="020F0502020204030204" pitchFamily="34" charset="0"/>
              <a:ea typeface="Calibri" panose="020F0502020204030204" pitchFamily="34" charset="0"/>
            </a:endParaRPr>
          </a:p>
          <a:p>
            <a:pPr marL="0" indent="0" algn="ctr">
              <a:lnSpc>
                <a:spcPct val="100000"/>
              </a:lnSpc>
              <a:spcBef>
                <a:spcPts val="0"/>
              </a:spcBef>
              <a:buNone/>
            </a:pPr>
            <a:r>
              <a:rPr lang="sk-SK" sz="2000" b="1" dirty="0" err="1">
                <a:solidFill>
                  <a:schemeClr val="accent5">
                    <a:lumMod val="75000"/>
                  </a:schemeClr>
                </a:solidFill>
                <a:effectLst/>
                <a:latin typeface="Calibri" panose="020F0502020204030204" pitchFamily="34" charset="0"/>
                <a:ea typeface="Calibri" panose="020F0502020204030204" pitchFamily="34" charset="0"/>
              </a:rPr>
              <a:t>Early</a:t>
            </a:r>
            <a:r>
              <a:rPr lang="sk-SK" sz="2000" b="1" dirty="0">
                <a:solidFill>
                  <a:schemeClr val="accent5">
                    <a:lumMod val="75000"/>
                  </a:schemeClr>
                </a:solidFill>
                <a:effectLst/>
                <a:latin typeface="Calibri" panose="020F0502020204030204" pitchFamily="34" charset="0"/>
                <a:ea typeface="Calibri" panose="020F0502020204030204" pitchFamily="34" charset="0"/>
              </a:rPr>
              <a:t> majority (SK)</a:t>
            </a:r>
          </a:p>
          <a:p>
            <a:pPr marL="0" indent="0">
              <a:buNone/>
            </a:pPr>
            <a:endParaRPr lang="sk-SK" sz="3300" dirty="0">
              <a:solidFill>
                <a:schemeClr val="accent5">
                  <a:lumMod val="75000"/>
                </a:schemeClr>
              </a:solidFill>
              <a:effectLst/>
              <a:latin typeface="Calibri" panose="020F0502020204030204" pitchFamily="34" charset="0"/>
              <a:ea typeface="Calibri" panose="020F0502020204030204" pitchFamily="34" charset="0"/>
            </a:endParaRPr>
          </a:p>
        </p:txBody>
      </p:sp>
      <p:sp>
        <p:nvSpPr>
          <p:cNvPr id="12" name="Nadpis 11">
            <a:extLst>
              <a:ext uri="{FF2B5EF4-FFF2-40B4-BE49-F238E27FC236}">
                <a16:creationId xmlns:a16="http://schemas.microsoft.com/office/drawing/2014/main" id="{E2D53796-65ED-0DD7-C532-09925DB83052}"/>
              </a:ext>
            </a:extLst>
          </p:cNvPr>
          <p:cNvSpPr>
            <a:spLocks noGrp="1"/>
          </p:cNvSpPr>
          <p:nvPr>
            <p:ph type="title"/>
          </p:nvPr>
        </p:nvSpPr>
        <p:spPr>
          <a:xfrm>
            <a:off x="760562" y="1040605"/>
            <a:ext cx="10515600" cy="761686"/>
          </a:xfrm>
        </p:spPr>
        <p:txBody>
          <a:bodyPr>
            <a:normAutofit/>
          </a:bodyPr>
          <a:lstStyle/>
          <a:p>
            <a:r>
              <a:rPr lang="en-US" sz="2800" b="1" dirty="0">
                <a:solidFill>
                  <a:schemeClr val="accent5">
                    <a:lumMod val="75000"/>
                  </a:schemeClr>
                </a:solidFill>
                <a:latin typeface="+mn-lt"/>
              </a:rPr>
              <a:t>Survey</a:t>
            </a:r>
            <a:r>
              <a:rPr lang="sk-SK" sz="2800" b="1" dirty="0">
                <a:solidFill>
                  <a:schemeClr val="accent5">
                    <a:lumMod val="75000"/>
                  </a:schemeClr>
                </a:solidFill>
                <a:latin typeface="+mn-lt"/>
              </a:rPr>
              <a:t> I</a:t>
            </a:r>
            <a:r>
              <a:rPr lang="en-US" sz="2800" b="1" dirty="0">
                <a:solidFill>
                  <a:schemeClr val="accent5">
                    <a:lumMod val="75000"/>
                  </a:schemeClr>
                </a:solidFill>
                <a:latin typeface="+mn-lt"/>
              </a:rPr>
              <a:t> in the form of online questionnaires filled out by experts</a:t>
            </a:r>
            <a:endParaRPr lang="sk-SK" sz="2800" b="1" dirty="0">
              <a:solidFill>
                <a:schemeClr val="accent5">
                  <a:lumMod val="75000"/>
                </a:schemeClr>
              </a:solidFill>
              <a:latin typeface="+mn-lt"/>
            </a:endParaRPr>
          </a:p>
        </p:txBody>
      </p:sp>
      <p:pic>
        <p:nvPicPr>
          <p:cNvPr id="9" name="Obrázok 8">
            <a:extLst>
              <a:ext uri="{FF2B5EF4-FFF2-40B4-BE49-F238E27FC236}">
                <a16:creationId xmlns:a16="http://schemas.microsoft.com/office/drawing/2014/main" id="{DCAA70AD-2160-E610-0FF8-81469932283C}"/>
              </a:ext>
            </a:extLst>
          </p:cNvPr>
          <p:cNvPicPr>
            <a:picLocks noChangeAspect="1"/>
          </p:cNvPicPr>
          <p:nvPr/>
        </p:nvPicPr>
        <p:blipFill rotWithShape="1">
          <a:blip r:embed="rId5"/>
          <a:srcRect l="22146" t="11352" r="25566" b="5430"/>
          <a:stretch/>
        </p:blipFill>
        <p:spPr>
          <a:xfrm>
            <a:off x="1113489" y="2673825"/>
            <a:ext cx="3346850" cy="2996223"/>
          </a:xfrm>
          <a:prstGeom prst="rect">
            <a:avLst/>
          </a:prstGeom>
          <a:ln>
            <a:solidFill>
              <a:schemeClr val="accent1"/>
            </a:solidFill>
          </a:ln>
        </p:spPr>
      </p:pic>
      <p:sp>
        <p:nvSpPr>
          <p:cNvPr id="5" name="BlokTextu 4">
            <a:extLst>
              <a:ext uri="{FF2B5EF4-FFF2-40B4-BE49-F238E27FC236}">
                <a16:creationId xmlns:a16="http://schemas.microsoft.com/office/drawing/2014/main" id="{18BA659C-007E-D844-5CAE-665EBBE9B967}"/>
              </a:ext>
            </a:extLst>
          </p:cNvPr>
          <p:cNvSpPr txBox="1"/>
          <p:nvPr/>
        </p:nvSpPr>
        <p:spPr>
          <a:xfrm>
            <a:off x="6018362" y="1828477"/>
            <a:ext cx="5035669" cy="707886"/>
          </a:xfrm>
          <a:prstGeom prst="rect">
            <a:avLst/>
          </a:prstGeom>
          <a:noFill/>
        </p:spPr>
        <p:txBody>
          <a:bodyPr wrap="square">
            <a:spAutoFit/>
          </a:bodyPr>
          <a:lstStyle/>
          <a:p>
            <a:pPr algn="ctr"/>
            <a:r>
              <a:rPr lang="sk-SK" sz="2000" b="1" dirty="0" err="1">
                <a:solidFill>
                  <a:schemeClr val="accent5">
                    <a:lumMod val="75000"/>
                  </a:schemeClr>
                </a:solidFill>
                <a:effectLst/>
                <a:latin typeface="Calibri" panose="020F0502020204030204" pitchFamily="34" charset="0"/>
                <a:ea typeface="Calibri" panose="020F0502020204030204" pitchFamily="34" charset="0"/>
              </a:rPr>
              <a:t>Organic</a:t>
            </a:r>
            <a:r>
              <a:rPr lang="sk-SK" sz="2000" b="1" dirty="0">
                <a:solidFill>
                  <a:schemeClr val="accent5">
                    <a:lumMod val="75000"/>
                  </a:schemeClr>
                </a:solidFill>
                <a:effectLst/>
                <a:latin typeface="Calibri" panose="020F0502020204030204" pitchFamily="34" charset="0"/>
                <a:ea typeface="Calibri" panose="020F0502020204030204" pitchFamily="34" charset="0"/>
              </a:rPr>
              <a:t> </a:t>
            </a:r>
            <a:r>
              <a:rPr lang="sk-SK" sz="2000" b="1" dirty="0" err="1">
                <a:solidFill>
                  <a:schemeClr val="accent5">
                    <a:lumMod val="75000"/>
                  </a:schemeClr>
                </a:solidFill>
                <a:effectLst/>
                <a:latin typeface="Calibri" panose="020F0502020204030204" pitchFamily="34" charset="0"/>
                <a:ea typeface="Calibri" panose="020F0502020204030204" pitchFamily="34" charset="0"/>
              </a:rPr>
              <a:t>Farming</a:t>
            </a:r>
            <a:endParaRPr lang="sk-SK" sz="2000" b="1" dirty="0">
              <a:solidFill>
                <a:schemeClr val="accent5">
                  <a:lumMod val="75000"/>
                </a:schemeClr>
              </a:solidFill>
              <a:effectLst/>
              <a:latin typeface="Calibri" panose="020F0502020204030204" pitchFamily="34" charset="0"/>
              <a:ea typeface="Calibri" panose="020F0502020204030204" pitchFamily="34" charset="0"/>
            </a:endParaRPr>
          </a:p>
          <a:p>
            <a:pPr algn="ctr"/>
            <a:r>
              <a:rPr lang="sk-SK" sz="2000" b="1" dirty="0" err="1">
                <a:solidFill>
                  <a:schemeClr val="accent5">
                    <a:lumMod val="75000"/>
                  </a:schemeClr>
                </a:solidFill>
                <a:latin typeface="Calibri" panose="020F0502020204030204" pitchFamily="34" charset="0"/>
                <a:ea typeface="Calibri" panose="020F0502020204030204" pitchFamily="34" charset="0"/>
              </a:rPr>
              <a:t>Early</a:t>
            </a:r>
            <a:r>
              <a:rPr lang="sk-SK" sz="2000" b="1" dirty="0">
                <a:solidFill>
                  <a:schemeClr val="accent5">
                    <a:lumMod val="75000"/>
                  </a:schemeClr>
                </a:solidFill>
                <a:latin typeface="Calibri" panose="020F0502020204030204" pitchFamily="34" charset="0"/>
                <a:ea typeface="Calibri" panose="020F0502020204030204" pitchFamily="34" charset="0"/>
              </a:rPr>
              <a:t> </a:t>
            </a:r>
            <a:r>
              <a:rPr lang="sk-SK" sz="2000" b="1" dirty="0" err="1">
                <a:solidFill>
                  <a:schemeClr val="accent5">
                    <a:lumMod val="75000"/>
                  </a:schemeClr>
                </a:solidFill>
                <a:latin typeface="Calibri" panose="020F0502020204030204" pitchFamily="34" charset="0"/>
                <a:ea typeface="Calibri" panose="020F0502020204030204" pitchFamily="34" charset="0"/>
              </a:rPr>
              <a:t>adopters</a:t>
            </a:r>
            <a:r>
              <a:rPr lang="sk-SK" sz="2000" b="1" dirty="0">
                <a:solidFill>
                  <a:schemeClr val="accent5">
                    <a:lumMod val="75000"/>
                  </a:schemeClr>
                </a:solidFill>
                <a:latin typeface="Calibri" panose="020F0502020204030204" pitchFamily="34" charset="0"/>
                <a:ea typeface="Calibri" panose="020F0502020204030204" pitchFamily="34" charset="0"/>
              </a:rPr>
              <a:t> (SK)</a:t>
            </a:r>
            <a:r>
              <a:rPr lang="sk-SK" sz="2000" b="1" dirty="0">
                <a:solidFill>
                  <a:schemeClr val="accent5">
                    <a:lumMod val="75000"/>
                  </a:schemeClr>
                </a:solidFill>
                <a:effectLst/>
                <a:latin typeface="Calibri" panose="020F0502020204030204" pitchFamily="34" charset="0"/>
                <a:ea typeface="Calibri" panose="020F0502020204030204" pitchFamily="34" charset="0"/>
              </a:rPr>
              <a:t> </a:t>
            </a:r>
            <a:endParaRPr lang="sk-SK" sz="2000" dirty="0"/>
          </a:p>
        </p:txBody>
      </p:sp>
      <p:pic>
        <p:nvPicPr>
          <p:cNvPr id="13" name="Obrázok 12">
            <a:extLst>
              <a:ext uri="{FF2B5EF4-FFF2-40B4-BE49-F238E27FC236}">
                <a16:creationId xmlns:a16="http://schemas.microsoft.com/office/drawing/2014/main" id="{4F393F49-1AA3-9608-CF22-362BE54A7DF7}"/>
              </a:ext>
            </a:extLst>
          </p:cNvPr>
          <p:cNvPicPr>
            <a:picLocks noChangeAspect="1"/>
          </p:cNvPicPr>
          <p:nvPr/>
        </p:nvPicPr>
        <p:blipFill rotWithShape="1">
          <a:blip r:embed="rId6"/>
          <a:srcRect l="27041" t="13111" r="29421" b="9931"/>
          <a:stretch/>
        </p:blipFill>
        <p:spPr>
          <a:xfrm>
            <a:off x="6862771" y="2673825"/>
            <a:ext cx="3346850" cy="2994302"/>
          </a:xfrm>
          <a:prstGeom prst="rect">
            <a:avLst/>
          </a:prstGeom>
          <a:ln>
            <a:solidFill>
              <a:schemeClr val="accent1"/>
            </a:solidFill>
          </a:ln>
        </p:spPr>
      </p:pic>
    </p:spTree>
    <p:extLst>
      <p:ext uri="{BB962C8B-B14F-4D97-AF65-F5344CB8AC3E}">
        <p14:creationId xmlns:p14="http://schemas.microsoft.com/office/powerpoint/2010/main" val="16373369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Skupina 7"/>
          <p:cNvGrpSpPr/>
          <p:nvPr/>
        </p:nvGrpSpPr>
        <p:grpSpPr>
          <a:xfrm>
            <a:off x="390762" y="167150"/>
            <a:ext cx="6078864" cy="1297856"/>
            <a:chOff x="184285" y="0"/>
            <a:chExt cx="11208029" cy="2334530"/>
          </a:xfrm>
        </p:grpSpPr>
        <p:pic>
          <p:nvPicPr>
            <p:cNvPr id="2" name="Obrázok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4285" y="0"/>
              <a:ext cx="4676334" cy="2334530"/>
            </a:xfrm>
            <a:prstGeom prst="rect">
              <a:avLst/>
            </a:prstGeom>
          </p:spPr>
        </p:pic>
        <p:pic>
          <p:nvPicPr>
            <p:cNvPr id="3" name="Obrázok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05767" y="369162"/>
              <a:ext cx="6086547" cy="1400646"/>
            </a:xfrm>
            <a:prstGeom prst="rect">
              <a:avLst/>
            </a:prstGeom>
          </p:spPr>
        </p:pic>
      </p:grpSp>
      <p:pic>
        <p:nvPicPr>
          <p:cNvPr id="10" name="Obrázok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65608" y="5817395"/>
            <a:ext cx="2785870" cy="885323"/>
          </a:xfrm>
          <a:prstGeom prst="rect">
            <a:avLst/>
          </a:prstGeom>
        </p:spPr>
      </p:pic>
      <p:sp>
        <p:nvSpPr>
          <p:cNvPr id="6" name="Zástupný objekt pre obsah 5">
            <a:extLst>
              <a:ext uri="{FF2B5EF4-FFF2-40B4-BE49-F238E27FC236}">
                <a16:creationId xmlns:a16="http://schemas.microsoft.com/office/drawing/2014/main" id="{FB6F92BE-E400-AC49-BD17-4FA4798C530E}"/>
              </a:ext>
            </a:extLst>
          </p:cNvPr>
          <p:cNvSpPr>
            <a:spLocks noGrp="1"/>
          </p:cNvSpPr>
          <p:nvPr>
            <p:ph idx="1"/>
          </p:nvPr>
        </p:nvSpPr>
        <p:spPr>
          <a:xfrm>
            <a:off x="838200" y="1825625"/>
            <a:ext cx="3897429" cy="4351338"/>
          </a:xfrm>
        </p:spPr>
        <p:txBody>
          <a:bodyPr>
            <a:normAutofit/>
          </a:bodyPr>
          <a:lstStyle/>
          <a:p>
            <a:pPr marL="0" indent="0" algn="ctr">
              <a:lnSpc>
                <a:spcPct val="100000"/>
              </a:lnSpc>
              <a:spcBef>
                <a:spcPts val="0"/>
              </a:spcBef>
              <a:buNone/>
            </a:pPr>
            <a:r>
              <a:rPr lang="sk-SK" sz="2000" b="1" dirty="0" err="1">
                <a:solidFill>
                  <a:schemeClr val="accent5">
                    <a:lumMod val="75000"/>
                  </a:schemeClr>
                </a:solidFill>
                <a:effectLst/>
                <a:latin typeface="Calibri" panose="020F0502020204030204" pitchFamily="34" charset="0"/>
                <a:ea typeface="Calibri" panose="020F0502020204030204" pitchFamily="34" charset="0"/>
              </a:rPr>
              <a:t>Cover</a:t>
            </a:r>
            <a:r>
              <a:rPr lang="sk-SK" sz="2000" b="1" dirty="0">
                <a:solidFill>
                  <a:schemeClr val="accent5">
                    <a:lumMod val="75000"/>
                  </a:schemeClr>
                </a:solidFill>
                <a:effectLst/>
                <a:latin typeface="Calibri" panose="020F0502020204030204" pitchFamily="34" charset="0"/>
                <a:ea typeface="Calibri" panose="020F0502020204030204" pitchFamily="34" charset="0"/>
              </a:rPr>
              <a:t> </a:t>
            </a:r>
            <a:r>
              <a:rPr lang="sk-SK" sz="2000" b="1" dirty="0" err="1">
                <a:solidFill>
                  <a:schemeClr val="accent5">
                    <a:lumMod val="75000"/>
                  </a:schemeClr>
                </a:solidFill>
                <a:effectLst/>
                <a:latin typeface="Calibri" panose="020F0502020204030204" pitchFamily="34" charset="0"/>
                <a:ea typeface="Calibri" panose="020F0502020204030204" pitchFamily="34" charset="0"/>
              </a:rPr>
              <a:t>crops</a:t>
            </a:r>
            <a:endParaRPr lang="sk-SK" sz="2000" b="1" dirty="0">
              <a:solidFill>
                <a:schemeClr val="accent5">
                  <a:lumMod val="75000"/>
                </a:schemeClr>
              </a:solidFill>
              <a:effectLst/>
              <a:latin typeface="Calibri" panose="020F0502020204030204" pitchFamily="34" charset="0"/>
              <a:ea typeface="Calibri" panose="020F0502020204030204" pitchFamily="34" charset="0"/>
            </a:endParaRPr>
          </a:p>
          <a:p>
            <a:pPr marL="0" indent="0" algn="ctr">
              <a:lnSpc>
                <a:spcPct val="100000"/>
              </a:lnSpc>
              <a:spcBef>
                <a:spcPts val="0"/>
              </a:spcBef>
              <a:buNone/>
            </a:pPr>
            <a:r>
              <a:rPr lang="sk-SK" sz="2000" b="1" dirty="0">
                <a:solidFill>
                  <a:schemeClr val="accent5">
                    <a:lumMod val="75000"/>
                  </a:schemeClr>
                </a:solidFill>
                <a:effectLst/>
                <a:latin typeface="Calibri" panose="020F0502020204030204" pitchFamily="34" charset="0"/>
                <a:ea typeface="Calibri" panose="020F0502020204030204" pitchFamily="34" charset="0"/>
              </a:rPr>
              <a:t>Late majority (SK)</a:t>
            </a:r>
          </a:p>
          <a:p>
            <a:pPr marL="0" indent="0">
              <a:buNone/>
            </a:pPr>
            <a:endParaRPr lang="sk-SK" sz="3300" dirty="0">
              <a:solidFill>
                <a:schemeClr val="accent5">
                  <a:lumMod val="75000"/>
                </a:schemeClr>
              </a:solidFill>
              <a:effectLst/>
              <a:latin typeface="Calibri" panose="020F0502020204030204" pitchFamily="34" charset="0"/>
              <a:ea typeface="Calibri" panose="020F0502020204030204" pitchFamily="34" charset="0"/>
            </a:endParaRPr>
          </a:p>
        </p:txBody>
      </p:sp>
      <p:sp>
        <p:nvSpPr>
          <p:cNvPr id="12" name="Nadpis 11">
            <a:extLst>
              <a:ext uri="{FF2B5EF4-FFF2-40B4-BE49-F238E27FC236}">
                <a16:creationId xmlns:a16="http://schemas.microsoft.com/office/drawing/2014/main" id="{E2D53796-65ED-0DD7-C532-09925DB83052}"/>
              </a:ext>
            </a:extLst>
          </p:cNvPr>
          <p:cNvSpPr>
            <a:spLocks noGrp="1"/>
          </p:cNvSpPr>
          <p:nvPr>
            <p:ph type="title"/>
          </p:nvPr>
        </p:nvSpPr>
        <p:spPr>
          <a:xfrm>
            <a:off x="760562" y="1040605"/>
            <a:ext cx="10515600" cy="761686"/>
          </a:xfrm>
        </p:spPr>
        <p:txBody>
          <a:bodyPr>
            <a:normAutofit/>
          </a:bodyPr>
          <a:lstStyle/>
          <a:p>
            <a:r>
              <a:rPr lang="en-US" sz="2800" b="1" dirty="0">
                <a:solidFill>
                  <a:schemeClr val="accent5">
                    <a:lumMod val="75000"/>
                  </a:schemeClr>
                </a:solidFill>
                <a:latin typeface="+mn-lt"/>
              </a:rPr>
              <a:t>Survey</a:t>
            </a:r>
            <a:r>
              <a:rPr lang="sk-SK" sz="2800" b="1" dirty="0">
                <a:solidFill>
                  <a:schemeClr val="accent5">
                    <a:lumMod val="75000"/>
                  </a:schemeClr>
                </a:solidFill>
                <a:latin typeface="+mn-lt"/>
              </a:rPr>
              <a:t> I</a:t>
            </a:r>
            <a:r>
              <a:rPr lang="en-US" sz="2800" b="1" dirty="0">
                <a:solidFill>
                  <a:schemeClr val="accent5">
                    <a:lumMod val="75000"/>
                  </a:schemeClr>
                </a:solidFill>
                <a:latin typeface="+mn-lt"/>
              </a:rPr>
              <a:t> in the form of online questionnaires filled out by experts</a:t>
            </a:r>
            <a:endParaRPr lang="sk-SK" sz="2800" b="1" dirty="0">
              <a:solidFill>
                <a:schemeClr val="accent5">
                  <a:lumMod val="75000"/>
                </a:schemeClr>
              </a:solidFill>
              <a:latin typeface="+mn-lt"/>
            </a:endParaRPr>
          </a:p>
        </p:txBody>
      </p:sp>
      <p:sp>
        <p:nvSpPr>
          <p:cNvPr id="5" name="BlokTextu 4">
            <a:extLst>
              <a:ext uri="{FF2B5EF4-FFF2-40B4-BE49-F238E27FC236}">
                <a16:creationId xmlns:a16="http://schemas.microsoft.com/office/drawing/2014/main" id="{18BA659C-007E-D844-5CAE-665EBBE9B967}"/>
              </a:ext>
            </a:extLst>
          </p:cNvPr>
          <p:cNvSpPr txBox="1"/>
          <p:nvPr/>
        </p:nvSpPr>
        <p:spPr>
          <a:xfrm>
            <a:off x="6018362" y="1828477"/>
            <a:ext cx="5035669" cy="707886"/>
          </a:xfrm>
          <a:prstGeom prst="rect">
            <a:avLst/>
          </a:prstGeom>
          <a:noFill/>
        </p:spPr>
        <p:txBody>
          <a:bodyPr wrap="square">
            <a:spAutoFit/>
          </a:bodyPr>
          <a:lstStyle/>
          <a:p>
            <a:pPr algn="ctr"/>
            <a:r>
              <a:rPr lang="sk-SK" sz="2000" b="1" dirty="0" err="1">
                <a:solidFill>
                  <a:schemeClr val="accent5">
                    <a:lumMod val="75000"/>
                  </a:schemeClr>
                </a:solidFill>
                <a:effectLst/>
                <a:latin typeface="Calibri" panose="020F0502020204030204" pitchFamily="34" charset="0"/>
                <a:ea typeface="Calibri" panose="020F0502020204030204" pitchFamily="34" charset="0"/>
              </a:rPr>
              <a:t>Crop</a:t>
            </a:r>
            <a:r>
              <a:rPr lang="sk-SK" sz="2000" b="1" dirty="0">
                <a:solidFill>
                  <a:schemeClr val="accent5">
                    <a:lumMod val="75000"/>
                  </a:schemeClr>
                </a:solidFill>
                <a:effectLst/>
                <a:latin typeface="Calibri" panose="020F0502020204030204" pitchFamily="34" charset="0"/>
                <a:ea typeface="Calibri" panose="020F0502020204030204" pitchFamily="34" charset="0"/>
              </a:rPr>
              <a:t> </a:t>
            </a:r>
            <a:r>
              <a:rPr lang="sk-SK" sz="2000" b="1" dirty="0" err="1">
                <a:solidFill>
                  <a:schemeClr val="accent5">
                    <a:lumMod val="75000"/>
                  </a:schemeClr>
                </a:solidFill>
                <a:effectLst/>
                <a:latin typeface="Calibri" panose="020F0502020204030204" pitchFamily="34" charset="0"/>
                <a:ea typeface="Calibri" panose="020F0502020204030204" pitchFamily="34" charset="0"/>
              </a:rPr>
              <a:t>rotation</a:t>
            </a:r>
            <a:endParaRPr lang="sk-SK" sz="2000" b="1" dirty="0">
              <a:solidFill>
                <a:schemeClr val="accent5">
                  <a:lumMod val="75000"/>
                </a:schemeClr>
              </a:solidFill>
              <a:effectLst/>
              <a:latin typeface="Calibri" panose="020F0502020204030204" pitchFamily="34" charset="0"/>
              <a:ea typeface="Calibri" panose="020F0502020204030204" pitchFamily="34" charset="0"/>
            </a:endParaRPr>
          </a:p>
          <a:p>
            <a:pPr marL="0" indent="0" algn="ctr">
              <a:buNone/>
            </a:pPr>
            <a:r>
              <a:rPr lang="sk-SK" sz="2000" b="1" dirty="0" err="1">
                <a:solidFill>
                  <a:schemeClr val="accent5">
                    <a:lumMod val="75000"/>
                  </a:schemeClr>
                </a:solidFill>
                <a:effectLst/>
                <a:latin typeface="Calibri" panose="020F0502020204030204" pitchFamily="34" charset="0"/>
                <a:ea typeface="Calibri" panose="020F0502020204030204" pitchFamily="34" charset="0"/>
              </a:rPr>
              <a:t>Almost</a:t>
            </a:r>
            <a:r>
              <a:rPr lang="sk-SK" sz="2000" b="1" dirty="0">
                <a:solidFill>
                  <a:schemeClr val="accent5">
                    <a:lumMod val="75000"/>
                  </a:schemeClr>
                </a:solidFill>
                <a:effectLst/>
                <a:latin typeface="Calibri" panose="020F0502020204030204" pitchFamily="34" charset="0"/>
                <a:ea typeface="Calibri" panose="020F0502020204030204" pitchFamily="34" charset="0"/>
              </a:rPr>
              <a:t> </a:t>
            </a:r>
            <a:r>
              <a:rPr lang="sk-SK" sz="2000" b="1" dirty="0" err="1">
                <a:solidFill>
                  <a:schemeClr val="accent5">
                    <a:lumMod val="75000"/>
                  </a:schemeClr>
                </a:solidFill>
                <a:effectLst/>
                <a:latin typeface="Calibri" panose="020F0502020204030204" pitchFamily="34" charset="0"/>
                <a:ea typeface="Calibri" panose="020F0502020204030204" pitchFamily="34" charset="0"/>
              </a:rPr>
              <a:t>all</a:t>
            </a:r>
            <a:r>
              <a:rPr lang="sk-SK" sz="2000" b="1" dirty="0">
                <a:solidFill>
                  <a:schemeClr val="accent5">
                    <a:lumMod val="75000"/>
                  </a:schemeClr>
                </a:solidFill>
                <a:effectLst/>
                <a:latin typeface="Calibri" panose="020F0502020204030204" pitchFamily="34" charset="0"/>
                <a:ea typeface="Calibri" panose="020F0502020204030204" pitchFamily="34" charset="0"/>
              </a:rPr>
              <a:t> (SK)</a:t>
            </a:r>
          </a:p>
        </p:txBody>
      </p:sp>
      <p:pic>
        <p:nvPicPr>
          <p:cNvPr id="15" name="Obrázok 14">
            <a:extLst>
              <a:ext uri="{FF2B5EF4-FFF2-40B4-BE49-F238E27FC236}">
                <a16:creationId xmlns:a16="http://schemas.microsoft.com/office/drawing/2014/main" id="{23749A51-9A9F-B897-C17A-8069A3DC33E6}"/>
              </a:ext>
            </a:extLst>
          </p:cNvPr>
          <p:cNvPicPr>
            <a:picLocks noChangeAspect="1"/>
          </p:cNvPicPr>
          <p:nvPr/>
        </p:nvPicPr>
        <p:blipFill rotWithShape="1">
          <a:blip r:embed="rId5"/>
          <a:srcRect l="27041" t="13895" r="29816" b="11720"/>
          <a:stretch/>
        </p:blipFill>
        <p:spPr>
          <a:xfrm>
            <a:off x="1208915" y="2675746"/>
            <a:ext cx="3155997" cy="3060794"/>
          </a:xfrm>
          <a:prstGeom prst="rect">
            <a:avLst/>
          </a:prstGeom>
          <a:ln>
            <a:solidFill>
              <a:schemeClr val="accent1"/>
            </a:solidFill>
          </a:ln>
        </p:spPr>
      </p:pic>
      <p:pic>
        <p:nvPicPr>
          <p:cNvPr id="17" name="Obrázok 16">
            <a:extLst>
              <a:ext uri="{FF2B5EF4-FFF2-40B4-BE49-F238E27FC236}">
                <a16:creationId xmlns:a16="http://schemas.microsoft.com/office/drawing/2014/main" id="{C11A9F6B-4D5D-3071-4F5A-623DA98EAA1C}"/>
              </a:ext>
            </a:extLst>
          </p:cNvPr>
          <p:cNvPicPr>
            <a:picLocks noChangeAspect="1"/>
          </p:cNvPicPr>
          <p:nvPr/>
        </p:nvPicPr>
        <p:blipFill rotWithShape="1">
          <a:blip r:embed="rId6"/>
          <a:srcRect l="27041" t="15174" r="29737" b="9931"/>
          <a:stretch/>
        </p:blipFill>
        <p:spPr>
          <a:xfrm>
            <a:off x="6955308" y="2675746"/>
            <a:ext cx="3161776" cy="3060794"/>
          </a:xfrm>
          <a:prstGeom prst="rect">
            <a:avLst/>
          </a:prstGeom>
          <a:ln>
            <a:solidFill>
              <a:schemeClr val="accent1"/>
            </a:solidFill>
          </a:ln>
        </p:spPr>
      </p:pic>
    </p:spTree>
    <p:extLst>
      <p:ext uri="{BB962C8B-B14F-4D97-AF65-F5344CB8AC3E}">
        <p14:creationId xmlns:p14="http://schemas.microsoft.com/office/powerpoint/2010/main" val="17444842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Skupina 7"/>
          <p:cNvGrpSpPr/>
          <p:nvPr/>
        </p:nvGrpSpPr>
        <p:grpSpPr>
          <a:xfrm>
            <a:off x="390762" y="167150"/>
            <a:ext cx="6078864" cy="1297856"/>
            <a:chOff x="184285" y="0"/>
            <a:chExt cx="11208029" cy="2334530"/>
          </a:xfrm>
        </p:grpSpPr>
        <p:pic>
          <p:nvPicPr>
            <p:cNvPr id="2" name="Obrázok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4285" y="0"/>
              <a:ext cx="4676334" cy="2334530"/>
            </a:xfrm>
            <a:prstGeom prst="rect">
              <a:avLst/>
            </a:prstGeom>
          </p:spPr>
        </p:pic>
        <p:pic>
          <p:nvPicPr>
            <p:cNvPr id="3" name="Obrázok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05767" y="369162"/>
              <a:ext cx="6086547" cy="1400646"/>
            </a:xfrm>
            <a:prstGeom prst="rect">
              <a:avLst/>
            </a:prstGeom>
          </p:spPr>
        </p:pic>
      </p:grpSp>
      <p:pic>
        <p:nvPicPr>
          <p:cNvPr id="10" name="Obrázok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65608" y="5817395"/>
            <a:ext cx="2785870" cy="885323"/>
          </a:xfrm>
          <a:prstGeom prst="rect">
            <a:avLst/>
          </a:prstGeom>
        </p:spPr>
      </p:pic>
      <p:sp>
        <p:nvSpPr>
          <p:cNvPr id="6" name="Zástupný objekt pre obsah 5">
            <a:extLst>
              <a:ext uri="{FF2B5EF4-FFF2-40B4-BE49-F238E27FC236}">
                <a16:creationId xmlns:a16="http://schemas.microsoft.com/office/drawing/2014/main" id="{FB6F92BE-E400-AC49-BD17-4FA4798C530E}"/>
              </a:ext>
            </a:extLst>
          </p:cNvPr>
          <p:cNvSpPr>
            <a:spLocks noGrp="1"/>
          </p:cNvSpPr>
          <p:nvPr>
            <p:ph idx="1"/>
          </p:nvPr>
        </p:nvSpPr>
        <p:spPr>
          <a:xfrm>
            <a:off x="838200" y="1825625"/>
            <a:ext cx="3897429" cy="4351338"/>
          </a:xfrm>
        </p:spPr>
        <p:txBody>
          <a:bodyPr>
            <a:normAutofit/>
          </a:bodyPr>
          <a:lstStyle/>
          <a:p>
            <a:pPr marL="0" indent="0" algn="ctr">
              <a:lnSpc>
                <a:spcPct val="100000"/>
              </a:lnSpc>
              <a:spcBef>
                <a:spcPts val="0"/>
              </a:spcBef>
              <a:buNone/>
            </a:pPr>
            <a:r>
              <a:rPr lang="sk-SK" sz="2000" b="1" dirty="0">
                <a:solidFill>
                  <a:schemeClr val="accent5">
                    <a:lumMod val="75000"/>
                  </a:schemeClr>
                </a:solidFill>
                <a:effectLst/>
                <a:latin typeface="Calibri" panose="020F0502020204030204" pitchFamily="34" charset="0"/>
                <a:ea typeface="Calibri" panose="020F0502020204030204" pitchFamily="34" charset="0"/>
              </a:rPr>
              <a:t>No </a:t>
            </a:r>
            <a:r>
              <a:rPr lang="sk-SK" sz="2000" b="1" dirty="0" err="1">
                <a:solidFill>
                  <a:schemeClr val="accent5">
                    <a:lumMod val="75000"/>
                  </a:schemeClr>
                </a:solidFill>
                <a:effectLst/>
                <a:latin typeface="Calibri" panose="020F0502020204030204" pitchFamily="34" charset="0"/>
                <a:ea typeface="Calibri" panose="020F0502020204030204" pitchFamily="34" charset="0"/>
              </a:rPr>
              <a:t>Till</a:t>
            </a:r>
            <a:endParaRPr lang="sk-SK" sz="2000" b="1" dirty="0">
              <a:solidFill>
                <a:schemeClr val="accent5">
                  <a:lumMod val="75000"/>
                </a:schemeClr>
              </a:solidFill>
              <a:effectLst/>
              <a:latin typeface="Calibri" panose="020F0502020204030204" pitchFamily="34" charset="0"/>
              <a:ea typeface="Calibri" panose="020F0502020204030204" pitchFamily="34" charset="0"/>
            </a:endParaRPr>
          </a:p>
          <a:p>
            <a:pPr marL="0" indent="0" algn="ctr">
              <a:lnSpc>
                <a:spcPct val="100000"/>
              </a:lnSpc>
              <a:spcBef>
                <a:spcPts val="0"/>
              </a:spcBef>
              <a:buNone/>
            </a:pPr>
            <a:r>
              <a:rPr lang="sk-SK" sz="2000" b="1" dirty="0" err="1">
                <a:solidFill>
                  <a:schemeClr val="accent5">
                    <a:lumMod val="75000"/>
                  </a:schemeClr>
                </a:solidFill>
                <a:effectLst/>
                <a:latin typeface="Calibri" panose="020F0502020204030204" pitchFamily="34" charset="0"/>
                <a:ea typeface="Calibri" panose="020F0502020204030204" pitchFamily="34" charset="0"/>
              </a:rPr>
              <a:t>Early</a:t>
            </a:r>
            <a:r>
              <a:rPr lang="sk-SK" sz="2000" b="1" dirty="0">
                <a:solidFill>
                  <a:schemeClr val="accent5">
                    <a:lumMod val="75000"/>
                  </a:schemeClr>
                </a:solidFill>
                <a:effectLst/>
                <a:latin typeface="Calibri" panose="020F0502020204030204" pitchFamily="34" charset="0"/>
                <a:ea typeface="Calibri" panose="020F0502020204030204" pitchFamily="34" charset="0"/>
              </a:rPr>
              <a:t> </a:t>
            </a:r>
            <a:r>
              <a:rPr lang="sk-SK" sz="2000" b="1" dirty="0" err="1">
                <a:solidFill>
                  <a:schemeClr val="accent5">
                    <a:lumMod val="75000"/>
                  </a:schemeClr>
                </a:solidFill>
                <a:effectLst/>
                <a:latin typeface="Calibri" panose="020F0502020204030204" pitchFamily="34" charset="0"/>
                <a:ea typeface="Calibri" panose="020F0502020204030204" pitchFamily="34" charset="0"/>
              </a:rPr>
              <a:t>adopters</a:t>
            </a:r>
            <a:r>
              <a:rPr lang="sk-SK" sz="2000" b="1" dirty="0">
                <a:solidFill>
                  <a:schemeClr val="accent5">
                    <a:lumMod val="75000"/>
                  </a:schemeClr>
                </a:solidFill>
                <a:effectLst/>
                <a:latin typeface="Calibri" panose="020F0502020204030204" pitchFamily="34" charset="0"/>
                <a:ea typeface="Calibri" panose="020F0502020204030204" pitchFamily="34" charset="0"/>
              </a:rPr>
              <a:t> (SK)</a:t>
            </a:r>
          </a:p>
          <a:p>
            <a:pPr marL="0" indent="0">
              <a:buNone/>
            </a:pPr>
            <a:endParaRPr lang="sk-SK" sz="3300" dirty="0">
              <a:solidFill>
                <a:schemeClr val="accent5">
                  <a:lumMod val="75000"/>
                </a:schemeClr>
              </a:solidFill>
              <a:effectLst/>
              <a:latin typeface="Calibri" panose="020F0502020204030204" pitchFamily="34" charset="0"/>
              <a:ea typeface="Calibri" panose="020F0502020204030204" pitchFamily="34" charset="0"/>
            </a:endParaRPr>
          </a:p>
        </p:txBody>
      </p:sp>
      <p:sp>
        <p:nvSpPr>
          <p:cNvPr id="12" name="Nadpis 11">
            <a:extLst>
              <a:ext uri="{FF2B5EF4-FFF2-40B4-BE49-F238E27FC236}">
                <a16:creationId xmlns:a16="http://schemas.microsoft.com/office/drawing/2014/main" id="{E2D53796-65ED-0DD7-C532-09925DB83052}"/>
              </a:ext>
            </a:extLst>
          </p:cNvPr>
          <p:cNvSpPr>
            <a:spLocks noGrp="1"/>
          </p:cNvSpPr>
          <p:nvPr>
            <p:ph type="title"/>
          </p:nvPr>
        </p:nvSpPr>
        <p:spPr>
          <a:xfrm>
            <a:off x="760562" y="1040605"/>
            <a:ext cx="10515600" cy="761686"/>
          </a:xfrm>
        </p:spPr>
        <p:txBody>
          <a:bodyPr>
            <a:normAutofit/>
          </a:bodyPr>
          <a:lstStyle/>
          <a:p>
            <a:r>
              <a:rPr lang="en-US" sz="2800" b="1" dirty="0">
                <a:solidFill>
                  <a:schemeClr val="accent5">
                    <a:lumMod val="75000"/>
                  </a:schemeClr>
                </a:solidFill>
                <a:latin typeface="+mn-lt"/>
              </a:rPr>
              <a:t>Survey</a:t>
            </a:r>
            <a:r>
              <a:rPr lang="sk-SK" sz="2800" b="1" dirty="0">
                <a:solidFill>
                  <a:schemeClr val="accent5">
                    <a:lumMod val="75000"/>
                  </a:schemeClr>
                </a:solidFill>
                <a:latin typeface="+mn-lt"/>
              </a:rPr>
              <a:t> I</a:t>
            </a:r>
            <a:r>
              <a:rPr lang="en-US" sz="2800" b="1" dirty="0">
                <a:solidFill>
                  <a:schemeClr val="accent5">
                    <a:lumMod val="75000"/>
                  </a:schemeClr>
                </a:solidFill>
                <a:latin typeface="+mn-lt"/>
              </a:rPr>
              <a:t> in the form of online questionnaires filled out by experts</a:t>
            </a:r>
            <a:endParaRPr lang="sk-SK" sz="2800" b="1" dirty="0">
              <a:solidFill>
                <a:schemeClr val="accent5">
                  <a:lumMod val="75000"/>
                </a:schemeClr>
              </a:solidFill>
              <a:latin typeface="+mn-lt"/>
            </a:endParaRPr>
          </a:p>
        </p:txBody>
      </p:sp>
      <p:sp>
        <p:nvSpPr>
          <p:cNvPr id="5" name="BlokTextu 4">
            <a:extLst>
              <a:ext uri="{FF2B5EF4-FFF2-40B4-BE49-F238E27FC236}">
                <a16:creationId xmlns:a16="http://schemas.microsoft.com/office/drawing/2014/main" id="{18BA659C-007E-D844-5CAE-665EBBE9B967}"/>
              </a:ext>
            </a:extLst>
          </p:cNvPr>
          <p:cNvSpPr txBox="1"/>
          <p:nvPr/>
        </p:nvSpPr>
        <p:spPr>
          <a:xfrm>
            <a:off x="6018362" y="1828477"/>
            <a:ext cx="5035669" cy="707886"/>
          </a:xfrm>
          <a:prstGeom prst="rect">
            <a:avLst/>
          </a:prstGeom>
          <a:noFill/>
        </p:spPr>
        <p:txBody>
          <a:bodyPr wrap="square">
            <a:spAutoFit/>
          </a:bodyPr>
          <a:lstStyle/>
          <a:p>
            <a:pPr algn="ctr"/>
            <a:r>
              <a:rPr lang="sk-SK" sz="2000" b="1" dirty="0">
                <a:solidFill>
                  <a:schemeClr val="accent5">
                    <a:lumMod val="75000"/>
                  </a:schemeClr>
                </a:solidFill>
                <a:effectLst/>
                <a:latin typeface="Calibri" panose="020F0502020204030204" pitchFamily="34" charset="0"/>
                <a:ea typeface="Calibri" panose="020F0502020204030204" pitchFamily="34" charset="0"/>
              </a:rPr>
              <a:t>Strip </a:t>
            </a:r>
            <a:r>
              <a:rPr lang="sk-SK" sz="2000" b="1" dirty="0" err="1">
                <a:solidFill>
                  <a:schemeClr val="accent5">
                    <a:lumMod val="75000"/>
                  </a:schemeClr>
                </a:solidFill>
                <a:effectLst/>
                <a:latin typeface="Calibri" panose="020F0502020204030204" pitchFamily="34" charset="0"/>
                <a:ea typeface="Calibri" panose="020F0502020204030204" pitchFamily="34" charset="0"/>
              </a:rPr>
              <a:t>tillage</a:t>
            </a:r>
            <a:endParaRPr lang="sk-SK" sz="2000" b="1" dirty="0">
              <a:solidFill>
                <a:schemeClr val="accent5">
                  <a:lumMod val="75000"/>
                </a:schemeClr>
              </a:solidFill>
              <a:effectLst/>
              <a:latin typeface="Calibri" panose="020F0502020204030204" pitchFamily="34" charset="0"/>
              <a:ea typeface="Calibri" panose="020F0502020204030204" pitchFamily="34" charset="0"/>
            </a:endParaRPr>
          </a:p>
          <a:p>
            <a:pPr marL="0" indent="0" algn="ctr">
              <a:lnSpc>
                <a:spcPct val="100000"/>
              </a:lnSpc>
              <a:spcBef>
                <a:spcPts val="0"/>
              </a:spcBef>
              <a:buNone/>
            </a:pPr>
            <a:r>
              <a:rPr lang="sk-SK" sz="2000" b="1" dirty="0" err="1">
                <a:solidFill>
                  <a:schemeClr val="accent5">
                    <a:lumMod val="75000"/>
                  </a:schemeClr>
                </a:solidFill>
                <a:effectLst/>
                <a:latin typeface="Calibri" panose="020F0502020204030204" pitchFamily="34" charset="0"/>
                <a:ea typeface="Calibri" panose="020F0502020204030204" pitchFamily="34" charset="0"/>
              </a:rPr>
              <a:t>Few</a:t>
            </a:r>
            <a:r>
              <a:rPr lang="sk-SK" sz="2000" b="1" dirty="0">
                <a:solidFill>
                  <a:schemeClr val="accent5">
                    <a:lumMod val="75000"/>
                  </a:schemeClr>
                </a:solidFill>
                <a:effectLst/>
                <a:latin typeface="Calibri" panose="020F0502020204030204" pitchFamily="34" charset="0"/>
                <a:ea typeface="Calibri" panose="020F0502020204030204" pitchFamily="34" charset="0"/>
              </a:rPr>
              <a:t> </a:t>
            </a:r>
            <a:r>
              <a:rPr lang="sk-SK" sz="2000" b="1" dirty="0" err="1">
                <a:solidFill>
                  <a:schemeClr val="accent5">
                    <a:lumMod val="75000"/>
                  </a:schemeClr>
                </a:solidFill>
                <a:effectLst/>
                <a:latin typeface="Calibri" panose="020F0502020204030204" pitchFamily="34" charset="0"/>
                <a:ea typeface="Calibri" panose="020F0502020204030204" pitchFamily="34" charset="0"/>
              </a:rPr>
              <a:t>farmers</a:t>
            </a:r>
            <a:r>
              <a:rPr lang="sk-SK" sz="2000" b="1" dirty="0">
                <a:solidFill>
                  <a:schemeClr val="accent5">
                    <a:lumMod val="75000"/>
                  </a:schemeClr>
                </a:solidFill>
                <a:effectLst/>
                <a:latin typeface="Calibri" panose="020F0502020204030204" pitchFamily="34" charset="0"/>
                <a:ea typeface="Calibri" panose="020F0502020204030204" pitchFamily="34" charset="0"/>
              </a:rPr>
              <a:t> </a:t>
            </a:r>
            <a:r>
              <a:rPr lang="sk-SK" sz="2000" b="1" dirty="0" err="1">
                <a:solidFill>
                  <a:schemeClr val="accent5">
                    <a:lumMod val="75000"/>
                  </a:schemeClr>
                </a:solidFill>
                <a:effectLst/>
                <a:latin typeface="Calibri" panose="020F0502020204030204" pitchFamily="34" charset="0"/>
                <a:ea typeface="Calibri" panose="020F0502020204030204" pitchFamily="34" charset="0"/>
              </a:rPr>
              <a:t>innovators</a:t>
            </a:r>
            <a:r>
              <a:rPr lang="sk-SK" sz="2000" b="1" dirty="0">
                <a:solidFill>
                  <a:schemeClr val="accent5">
                    <a:lumMod val="75000"/>
                  </a:schemeClr>
                </a:solidFill>
                <a:effectLst/>
                <a:latin typeface="Calibri" panose="020F0502020204030204" pitchFamily="34" charset="0"/>
                <a:ea typeface="Calibri" panose="020F0502020204030204" pitchFamily="34" charset="0"/>
              </a:rPr>
              <a:t> (SK)</a:t>
            </a:r>
          </a:p>
        </p:txBody>
      </p:sp>
      <p:pic>
        <p:nvPicPr>
          <p:cNvPr id="7" name="Obrázok 6">
            <a:extLst>
              <a:ext uri="{FF2B5EF4-FFF2-40B4-BE49-F238E27FC236}">
                <a16:creationId xmlns:a16="http://schemas.microsoft.com/office/drawing/2014/main" id="{5C7740C9-CAFD-265E-3C97-7F13EE6C4071}"/>
              </a:ext>
            </a:extLst>
          </p:cNvPr>
          <p:cNvPicPr>
            <a:picLocks noChangeAspect="1"/>
          </p:cNvPicPr>
          <p:nvPr/>
        </p:nvPicPr>
        <p:blipFill rotWithShape="1">
          <a:blip r:embed="rId5"/>
          <a:srcRect l="27098" t="12492" r="29638" b="15174"/>
          <a:stretch/>
        </p:blipFill>
        <p:spPr>
          <a:xfrm>
            <a:off x="6914211" y="2651474"/>
            <a:ext cx="3243969" cy="3050810"/>
          </a:xfrm>
          <a:prstGeom prst="rect">
            <a:avLst/>
          </a:prstGeom>
          <a:ln>
            <a:solidFill>
              <a:schemeClr val="accent1"/>
            </a:solidFill>
          </a:ln>
        </p:spPr>
      </p:pic>
      <p:pic>
        <p:nvPicPr>
          <p:cNvPr id="11" name="Obrázok 10">
            <a:extLst>
              <a:ext uri="{FF2B5EF4-FFF2-40B4-BE49-F238E27FC236}">
                <a16:creationId xmlns:a16="http://schemas.microsoft.com/office/drawing/2014/main" id="{23777280-640E-65A5-7AFB-253BC2BED83A}"/>
              </a:ext>
            </a:extLst>
          </p:cNvPr>
          <p:cNvPicPr>
            <a:picLocks noChangeAspect="1"/>
          </p:cNvPicPr>
          <p:nvPr/>
        </p:nvPicPr>
        <p:blipFill rotWithShape="1">
          <a:blip r:embed="rId6"/>
          <a:srcRect l="27041" t="14035" r="29737" b="12140"/>
          <a:stretch/>
        </p:blipFill>
        <p:spPr>
          <a:xfrm>
            <a:off x="1164929" y="2651474"/>
            <a:ext cx="3243969" cy="3050810"/>
          </a:xfrm>
          <a:prstGeom prst="rect">
            <a:avLst/>
          </a:prstGeom>
          <a:ln>
            <a:solidFill>
              <a:schemeClr val="accent1"/>
            </a:solidFill>
          </a:ln>
        </p:spPr>
      </p:pic>
    </p:spTree>
    <p:extLst>
      <p:ext uri="{BB962C8B-B14F-4D97-AF65-F5344CB8AC3E}">
        <p14:creationId xmlns:p14="http://schemas.microsoft.com/office/powerpoint/2010/main" val="3221886889"/>
      </p:ext>
    </p:extLst>
  </p:cSld>
  <p:clrMapOvr>
    <a:masterClrMapping/>
  </p:clrMapOvr>
</p:sld>
</file>

<file path=ppt/theme/theme1.xml><?xml version="1.0" encoding="utf-8"?>
<a:theme xmlns:a="http://schemas.openxmlformats.org/drawingml/2006/main" name="Motív balíka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otív balíka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11237</TotalTime>
  <Words>1511</Words>
  <Application>Microsoft Office PowerPoint</Application>
  <PresentationFormat>Širokouhlá</PresentationFormat>
  <Paragraphs>86</Paragraphs>
  <Slides>17</Slides>
  <Notes>0</Notes>
  <HiddenSlides>0</HiddenSlides>
  <MMClips>0</MMClips>
  <ScaleCrop>false</ScaleCrop>
  <HeadingPairs>
    <vt:vector size="6" baseType="variant">
      <vt:variant>
        <vt:lpstr>Použité písma</vt:lpstr>
      </vt:variant>
      <vt:variant>
        <vt:i4>4</vt:i4>
      </vt:variant>
      <vt:variant>
        <vt:lpstr>Motív</vt:lpstr>
      </vt:variant>
      <vt:variant>
        <vt:i4>1</vt:i4>
      </vt:variant>
      <vt:variant>
        <vt:lpstr>Nadpisy snímok</vt:lpstr>
      </vt:variant>
      <vt:variant>
        <vt:i4>17</vt:i4>
      </vt:variant>
    </vt:vector>
  </HeadingPairs>
  <TitlesOfParts>
    <vt:vector size="22" baseType="lpstr">
      <vt:lpstr>Arial</vt:lpstr>
      <vt:lpstr>Calibri</vt:lpstr>
      <vt:lpstr>Calibri Light</vt:lpstr>
      <vt:lpstr>Segoe UI</vt:lpstr>
      <vt:lpstr>Motív balíka Office</vt:lpstr>
      <vt:lpstr>i-SoMPE Innovative soil management practices across Europe https://isompe.gitlab.io/blog/  Michal Sviček Miriam Kizeková </vt:lpstr>
      <vt:lpstr>Innovative soil management practices across Europe https://isompe.gitlab.io/blog/    European project on Innovative Soil Management Practices across Europe and their ability for  (i) enhancing ecosystem services,  (ii) minimising soil threats and  (iii) sustaining agriculture in a climate change context.   Documentation of innovative soil management practices in Europe will provide information on regional and local practices and conditions. Online interactive maps, description, data and graphic will be accessble to the public.    Exchange of knowledge between countries on current and innovative soil management practices and to develop a framework for assessing the current and potential area of application of soil management practices across Europe.   </vt:lpstr>
      <vt:lpstr>Prezentácia programu PowerPoint</vt:lpstr>
      <vt:lpstr>Cieľ: Jadrom projektu boli inovatívne SMP (postupy hospodárenia na pôde). Niektoré inovatívne postupy hospodárenia s pôdou a poľnohospodárske postupy môžu riešit hlavné ciele EJP SOIL „dobré hospodárenie s poľnohospodárskou pôdou pre: zmiernovanie zmeny klímy a adaptáciu na CC, udržateľnú výrobu, ekosystémové služby a menšiu degradáciu pôdy“. Aim: Innovative SMPs were at the core of the project. Some innovative soil management and farming practices can address major EJP SOIL targets “good agricultural soil management for: climate change mitigation and adaptation, sustainable production, ecosystem services and less soil degradation”.</vt:lpstr>
      <vt:lpstr>Survey I in the form of online questionnaires filled out by experts</vt:lpstr>
      <vt:lpstr>Survey I in the form of online questionnaires filled out by experts</vt:lpstr>
      <vt:lpstr>Survey I in the form of online questionnaires filled out by experts</vt:lpstr>
      <vt:lpstr>Survey I in the form of online questionnaires filled out by experts</vt:lpstr>
      <vt:lpstr>Survey I in the form of online questionnaires filled out by experts</vt:lpstr>
      <vt:lpstr>Survey I in the form of online questionnaires filled out by experts</vt:lpstr>
      <vt:lpstr>Survey I in the form of online questionnaires filled out by experts</vt:lpstr>
      <vt:lpstr>Survey I in the form of online questionnaires filled out by experts</vt:lpstr>
      <vt:lpstr>Survey II - Qualitative data on barriers and enablers on the adoption of innovative Soil Management Practices Main result- 58 SMPs (58 land management methods) were described within the i_SoMPE project. (EXAMPLE)</vt:lpstr>
      <vt:lpstr>CROP DIVERSIFICATION / ROTATION</vt:lpstr>
      <vt:lpstr>Grassland with legumes</vt:lpstr>
      <vt:lpstr>Semi-natural habitat creation and enhancement</vt:lpstr>
      <vt:lpstr>Ďakujem za pozornosť Thank you for attention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Európsky výskumno-inovačný program o pôde EJP Soil - príležitosť pre efektívny a moderný  manažment pôdy na Slovensku  (národný webinár projektu EJP Soil)</dc:title>
  <dc:creator>Zdenka Zihlavski</dc:creator>
  <cp:lastModifiedBy>Pekárová Eva</cp:lastModifiedBy>
  <cp:revision>58</cp:revision>
  <dcterms:created xsi:type="dcterms:W3CDTF">2021-04-14T09:59:09Z</dcterms:created>
  <dcterms:modified xsi:type="dcterms:W3CDTF">2023-11-13T09:27:14Z</dcterms:modified>
</cp:coreProperties>
</file>